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38"/>
  </p:notesMasterIdLst>
  <p:sldIdLst>
    <p:sldId id="352" r:id="rId2"/>
    <p:sldId id="353" r:id="rId3"/>
    <p:sldId id="354" r:id="rId4"/>
    <p:sldId id="355" r:id="rId5"/>
    <p:sldId id="356" r:id="rId6"/>
    <p:sldId id="357" r:id="rId7"/>
    <p:sldId id="288" r:id="rId8"/>
    <p:sldId id="349" r:id="rId9"/>
    <p:sldId id="351" r:id="rId10"/>
    <p:sldId id="299" r:id="rId11"/>
    <p:sldId id="301" r:id="rId12"/>
    <p:sldId id="323" r:id="rId13"/>
    <p:sldId id="330" r:id="rId14"/>
    <p:sldId id="360" r:id="rId15"/>
    <p:sldId id="361" r:id="rId16"/>
    <p:sldId id="362" r:id="rId17"/>
    <p:sldId id="364" r:id="rId18"/>
    <p:sldId id="369" r:id="rId19"/>
    <p:sldId id="365" r:id="rId20"/>
    <p:sldId id="366" r:id="rId21"/>
    <p:sldId id="373" r:id="rId22"/>
    <p:sldId id="367" r:id="rId23"/>
    <p:sldId id="302" r:id="rId24"/>
    <p:sldId id="358" r:id="rId25"/>
    <p:sldId id="304" r:id="rId26"/>
    <p:sldId id="310" r:id="rId27"/>
    <p:sldId id="324" r:id="rId28"/>
    <p:sldId id="325" r:id="rId29"/>
    <p:sldId id="312" r:id="rId30"/>
    <p:sldId id="326" r:id="rId31"/>
    <p:sldId id="340" r:id="rId32"/>
    <p:sldId id="336" r:id="rId33"/>
    <p:sldId id="344" r:id="rId34"/>
    <p:sldId id="337" r:id="rId35"/>
    <p:sldId id="309" r:id="rId36"/>
    <p:sldId id="329" r:id="rId37"/>
  </p:sldIdLst>
  <p:sldSz cx="9144000" cy="5143500" type="screen16x9"/>
  <p:notesSz cx="6858000" cy="9144000"/>
  <p:embeddedFontLst>
    <p:embeddedFont>
      <p:font typeface="Lato Black" panose="020B0604020202020204" charset="0"/>
      <p:bold r:id="rId39"/>
      <p:boldItalic r:id="rId40"/>
    </p:embeddedFont>
    <p:embeddedFont>
      <p:font typeface="Calibri Light" panose="020F0302020204030204" pitchFamily="34" charset="0"/>
      <p:regular r:id="rId41"/>
      <p:italic r:id="rId42"/>
    </p:embeddedFont>
    <p:embeddedFont>
      <p:font typeface="Berlin Sans FB Demi" panose="020E0802020502020306" pitchFamily="34" charset="0"/>
      <p:bold r:id="rId43"/>
    </p:embeddedFont>
    <p:embeddedFont>
      <p:font typeface="Goudy Old Style" panose="02020502050305020303" pitchFamily="18" charset="0"/>
      <p:regular r:id="rId44"/>
      <p:bold r:id="rId45"/>
      <p:italic r:id="rId46"/>
    </p:embeddedFont>
    <p:embeddedFont>
      <p:font typeface="Calibri" panose="020F0502020204030204" pitchFamily="34" charset="0"/>
      <p:regular r:id="rId47"/>
      <p:bold r:id="rId48"/>
      <p:italic r:id="rId49"/>
      <p:boldItalic r:id="rId50"/>
    </p:embeddedFont>
    <p:embeddedFont>
      <p:font typeface="Lato" panose="020B0604020202020204" charset="0"/>
      <p:regular r:id="rId51"/>
      <p:bold r:id="rId52"/>
      <p:italic r:id="rId53"/>
      <p:boldItalic r:id="rId54"/>
    </p:embeddedFont>
    <p:embeddedFont>
      <p:font typeface="Lato Light" panose="020B0604020202020204" charset="0"/>
      <p:regular r:id="rId55"/>
      <p:bold r:id="rId56"/>
      <p:italic r:id="rId57"/>
      <p:boldItalic r:id="rId58"/>
    </p:embeddedFont>
    <p:embeddedFont>
      <p:font typeface="맑은 고딕" panose="020B0503020000020004" pitchFamily="34" charset="-127"/>
      <p:regular r:id="rId59"/>
      <p:bold r:id="rId60"/>
    </p:embeddedFont>
    <p:embeddedFont>
      <p:font typeface="Wingdings 2" panose="05020102010507070707" pitchFamily="18" charset="2"/>
      <p:regular r:id="rId61"/>
    </p:embeddedFont>
  </p:embeddedFontLst>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E0979"/>
    <a:srgbClr val="FFEBEE"/>
    <a:srgbClr val="B94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9A4228-8AF3-48BF-947E-AB1C9F7F558F}">
  <a:tblStyle styleId="{039A4228-8AF3-48BF-947E-AB1C9F7F558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37" autoAdjust="0"/>
  </p:normalViewPr>
  <p:slideViewPr>
    <p:cSldViewPr snapToGrid="0">
      <p:cViewPr varScale="1">
        <p:scale>
          <a:sx n="144" d="100"/>
          <a:sy n="144"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DO" dirty="0"/>
          </a:p>
        </p:txBody>
      </p:sp>
    </p:spTree>
    <p:extLst>
      <p:ext uri="{BB962C8B-B14F-4D97-AF65-F5344CB8AC3E}">
        <p14:creationId xmlns:p14="http://schemas.microsoft.com/office/powerpoint/2010/main" val="394459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DO" dirty="0"/>
          </a:p>
        </p:txBody>
      </p:sp>
    </p:spTree>
    <p:extLst>
      <p:ext uri="{BB962C8B-B14F-4D97-AF65-F5344CB8AC3E}">
        <p14:creationId xmlns:p14="http://schemas.microsoft.com/office/powerpoint/2010/main" val="147992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DO" dirty="0"/>
          </a:p>
        </p:txBody>
      </p:sp>
    </p:spTree>
    <p:extLst>
      <p:ext uri="{BB962C8B-B14F-4D97-AF65-F5344CB8AC3E}">
        <p14:creationId xmlns:p14="http://schemas.microsoft.com/office/powerpoint/2010/main" val="1443306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DO" dirty="0"/>
          </a:p>
        </p:txBody>
      </p:sp>
    </p:spTree>
    <p:extLst>
      <p:ext uri="{BB962C8B-B14F-4D97-AF65-F5344CB8AC3E}">
        <p14:creationId xmlns:p14="http://schemas.microsoft.com/office/powerpoint/2010/main" val="267290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s-DO"/>
          </a:p>
        </p:txBody>
      </p:sp>
      <p:sp>
        <p:nvSpPr>
          <p:cNvPr id="3" name="Subtítulo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s-DO"/>
          </a:p>
        </p:txBody>
      </p:sp>
      <p:sp>
        <p:nvSpPr>
          <p:cNvPr id="4" name="Marcador de fecha 3"/>
          <p:cNvSpPr>
            <a:spLocks noGrp="1"/>
          </p:cNvSpPr>
          <p:nvPr>
            <p:ph type="dt" sz="half" idx="10"/>
          </p:nvPr>
        </p:nvSpPr>
        <p:spPr/>
        <p:txBody>
          <a:bodyPr/>
          <a:lstStyle/>
          <a:p>
            <a:fld id="{CE42187E-18F9-45C2-88D5-4F384396B598}" type="datetimeFigureOut">
              <a:rPr lang="es-DO" smtClean="0"/>
              <a:t>18/4/2022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243181312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D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10"/>
          </p:nvPr>
        </p:nvSpPr>
        <p:spPr/>
        <p:txBody>
          <a:bodyPr/>
          <a:lstStyle/>
          <a:p>
            <a:fld id="{CE42187E-18F9-45C2-88D5-4F384396B598}" type="datetimeFigureOut">
              <a:rPr lang="es-DO" smtClean="0"/>
              <a:t>18/4/2022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13939118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s-DO"/>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10"/>
          </p:nvPr>
        </p:nvSpPr>
        <p:spPr/>
        <p:txBody>
          <a:bodyPr/>
          <a:lstStyle/>
          <a:p>
            <a:fld id="{CE42187E-18F9-45C2-88D5-4F384396B598}" type="datetimeFigureOut">
              <a:rPr lang="es-DO" smtClean="0"/>
              <a:t>18/4/2022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24951180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4" name="Google Shape;14;p2"/>
          <p:cNvSpPr txBox="1">
            <a:spLocks noGrp="1"/>
          </p:cNvSpPr>
          <p:nvPr>
            <p:ph type="ctrTitle"/>
          </p:nvPr>
        </p:nvSpPr>
        <p:spPr>
          <a:xfrm>
            <a:off x="1034300" y="925025"/>
            <a:ext cx="7075500" cy="1159800"/>
          </a:xfrm>
          <a:prstGeom prst="rect">
            <a:avLst/>
          </a:prstGeom>
        </p:spPr>
        <p:txBody>
          <a:bodyPr spcFirstLastPara="1" wrap="square" lIns="0" tIns="0" rIns="0" bIns="0" anchor="t"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r>
              <a:rPr lang="es-ES"/>
              <a:t>Haga clic para modificar el estilo de título del patrón</a:t>
            </a:r>
            <a:endParaRPr/>
          </a:p>
        </p:txBody>
      </p:sp>
    </p:spTree>
    <p:extLst>
      <p:ext uri="{BB962C8B-B14F-4D97-AF65-F5344CB8AC3E}">
        <p14:creationId xmlns:p14="http://schemas.microsoft.com/office/powerpoint/2010/main" val="3412595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9" name="Google Shape;19;p3"/>
          <p:cNvSpPr txBox="1">
            <a:spLocks noGrp="1"/>
          </p:cNvSpPr>
          <p:nvPr>
            <p:ph type="ctrTitle"/>
          </p:nvPr>
        </p:nvSpPr>
        <p:spPr>
          <a:xfrm>
            <a:off x="1034300" y="1583350"/>
            <a:ext cx="6342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s-ES"/>
              <a:t>Haga clic para modificar el estilo de título del patrón</a:t>
            </a:r>
            <a:endParaRPr/>
          </a:p>
        </p:txBody>
      </p:sp>
      <p:sp>
        <p:nvSpPr>
          <p:cNvPr id="20" name="Google Shape;20;p3"/>
          <p:cNvSpPr txBox="1">
            <a:spLocks noGrp="1"/>
          </p:cNvSpPr>
          <p:nvPr>
            <p:ph type="subTitle" idx="1"/>
          </p:nvPr>
        </p:nvSpPr>
        <p:spPr>
          <a:xfrm>
            <a:off x="1034300" y="2840052"/>
            <a:ext cx="63429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400"/>
              <a:buNone/>
              <a:defRPr>
                <a:solidFill>
                  <a:schemeClr val="accent5"/>
                </a:solidFill>
              </a:defRPr>
            </a:lvl1pPr>
            <a:lvl2pPr lvl="1" rtl="0">
              <a:spcBef>
                <a:spcPts val="0"/>
              </a:spcBef>
              <a:spcAft>
                <a:spcPts val="0"/>
              </a:spcAft>
              <a:buClr>
                <a:schemeClr val="accent5"/>
              </a:buClr>
              <a:buSzPts val="3000"/>
              <a:buNone/>
              <a:defRPr sz="3000">
                <a:solidFill>
                  <a:schemeClr val="accent5"/>
                </a:solidFill>
              </a:defRPr>
            </a:lvl2pPr>
            <a:lvl3pPr lvl="2" rtl="0">
              <a:spcBef>
                <a:spcPts val="0"/>
              </a:spcBef>
              <a:spcAft>
                <a:spcPts val="0"/>
              </a:spcAft>
              <a:buClr>
                <a:schemeClr val="accent5"/>
              </a:buClr>
              <a:buSzPts val="3000"/>
              <a:buNone/>
              <a:defRPr sz="3000">
                <a:solidFill>
                  <a:schemeClr val="accent5"/>
                </a:solidFill>
              </a:defRPr>
            </a:lvl3pPr>
            <a:lvl4pPr lvl="3" rtl="0">
              <a:spcBef>
                <a:spcPts val="0"/>
              </a:spcBef>
              <a:spcAft>
                <a:spcPts val="0"/>
              </a:spcAft>
              <a:buClr>
                <a:schemeClr val="accent5"/>
              </a:buClr>
              <a:buSzPts val="3000"/>
              <a:buNone/>
              <a:defRPr sz="3000">
                <a:solidFill>
                  <a:schemeClr val="accent5"/>
                </a:solidFill>
              </a:defRPr>
            </a:lvl4pPr>
            <a:lvl5pPr lvl="4" rtl="0">
              <a:spcBef>
                <a:spcPts val="0"/>
              </a:spcBef>
              <a:spcAft>
                <a:spcPts val="0"/>
              </a:spcAft>
              <a:buClr>
                <a:schemeClr val="accent5"/>
              </a:buClr>
              <a:buSzPts val="3000"/>
              <a:buNone/>
              <a:defRPr sz="3000">
                <a:solidFill>
                  <a:schemeClr val="accent5"/>
                </a:solidFill>
              </a:defRPr>
            </a:lvl5pPr>
            <a:lvl6pPr lvl="5" rtl="0">
              <a:spcBef>
                <a:spcPts val="0"/>
              </a:spcBef>
              <a:spcAft>
                <a:spcPts val="0"/>
              </a:spcAft>
              <a:buClr>
                <a:schemeClr val="accent5"/>
              </a:buClr>
              <a:buSzPts val="3000"/>
              <a:buNone/>
              <a:defRPr sz="3000">
                <a:solidFill>
                  <a:schemeClr val="accent5"/>
                </a:solidFill>
              </a:defRPr>
            </a:lvl6pPr>
            <a:lvl7pPr lvl="6" rtl="0">
              <a:spcBef>
                <a:spcPts val="0"/>
              </a:spcBef>
              <a:spcAft>
                <a:spcPts val="0"/>
              </a:spcAft>
              <a:buClr>
                <a:schemeClr val="accent5"/>
              </a:buClr>
              <a:buSzPts val="3000"/>
              <a:buNone/>
              <a:defRPr sz="3000">
                <a:solidFill>
                  <a:schemeClr val="accent5"/>
                </a:solidFill>
              </a:defRPr>
            </a:lvl7pPr>
            <a:lvl8pPr lvl="7" rtl="0">
              <a:spcBef>
                <a:spcPts val="0"/>
              </a:spcBef>
              <a:spcAft>
                <a:spcPts val="0"/>
              </a:spcAft>
              <a:buClr>
                <a:schemeClr val="accent5"/>
              </a:buClr>
              <a:buSzPts val="3000"/>
              <a:buNone/>
              <a:defRPr sz="3000">
                <a:solidFill>
                  <a:schemeClr val="accent5"/>
                </a:solidFill>
              </a:defRPr>
            </a:lvl8pPr>
            <a:lvl9pPr lvl="8" rtl="0">
              <a:spcBef>
                <a:spcPts val="0"/>
              </a:spcBef>
              <a:spcAft>
                <a:spcPts val="0"/>
              </a:spcAft>
              <a:buClr>
                <a:schemeClr val="accent5"/>
              </a:buClr>
              <a:buSzPts val="3000"/>
              <a:buNone/>
              <a:defRPr sz="3000">
                <a:solidFill>
                  <a:schemeClr val="accent5"/>
                </a:solidFill>
              </a:defRPr>
            </a:lvl9pPr>
          </a:lstStyle>
          <a:p>
            <a:r>
              <a:rPr lang="es-ES"/>
              <a:t>Haga clic para editar el estilo de subtítulo del patrón</a:t>
            </a:r>
            <a:endParaRPr/>
          </a:p>
        </p:txBody>
      </p:sp>
    </p:spTree>
    <p:extLst>
      <p:ext uri="{BB962C8B-B14F-4D97-AF65-F5344CB8AC3E}">
        <p14:creationId xmlns:p14="http://schemas.microsoft.com/office/powerpoint/2010/main" val="171859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3"/>
        <p:cNvGrpSpPr/>
        <p:nvPr/>
      </p:nvGrpSpPr>
      <p:grpSpPr>
        <a:xfrm>
          <a:off x="0" y="0"/>
          <a:ext cx="0" cy="0"/>
          <a:chOff x="0" y="0"/>
          <a:chExt cx="0" cy="0"/>
        </a:xfrm>
      </p:grpSpPr>
      <p:sp>
        <p:nvSpPr>
          <p:cNvPr id="38" name="Google Shape;38;p5"/>
          <p:cNvSpPr txBox="1">
            <a:spLocks noGrp="1"/>
          </p:cNvSpPr>
          <p:nvPr>
            <p:ph type="title"/>
          </p:nvPr>
        </p:nvSpPr>
        <p:spPr>
          <a:xfrm>
            <a:off x="737850" y="517525"/>
            <a:ext cx="6034500" cy="744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s-ES"/>
              <a:t>Haga clic para modificar el estilo de título del patrón</a:t>
            </a:r>
            <a:endParaRPr/>
          </a:p>
        </p:txBody>
      </p:sp>
      <p:sp>
        <p:nvSpPr>
          <p:cNvPr id="39" name="Google Shape;39;p5"/>
          <p:cNvSpPr txBox="1">
            <a:spLocks noGrp="1"/>
          </p:cNvSpPr>
          <p:nvPr>
            <p:ph type="body" idx="1"/>
          </p:nvPr>
        </p:nvSpPr>
        <p:spPr>
          <a:xfrm>
            <a:off x="737850" y="1475700"/>
            <a:ext cx="6034500" cy="30432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pPr lvl="0"/>
            <a:r>
              <a:rPr lang="es-ES"/>
              <a:t>Editar el estilo de texto del patrón</a:t>
            </a:r>
          </a:p>
        </p:txBody>
      </p:sp>
      <p:sp>
        <p:nvSpPr>
          <p:cNvPr id="40" name="Google Shape;40;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351037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D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10"/>
          </p:nvPr>
        </p:nvSpPr>
        <p:spPr/>
        <p:txBody>
          <a:bodyPr/>
          <a:lstStyle/>
          <a:p>
            <a:fld id="{CE42187E-18F9-45C2-88D5-4F384396B598}" type="datetimeFigureOut">
              <a:rPr lang="es-DO" smtClean="0"/>
              <a:t>18/4/2022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221297612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s-DO"/>
          </a:p>
        </p:txBody>
      </p:sp>
      <p:sp>
        <p:nvSpPr>
          <p:cNvPr id="3" name="Marcador de texto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E42187E-18F9-45C2-88D5-4F384396B598}" type="datetimeFigureOut">
              <a:rPr lang="es-DO" smtClean="0"/>
              <a:t>18/4/2022</a:t>
            </a:fld>
            <a:endParaRPr lang="es-DO"/>
          </a:p>
        </p:txBody>
      </p:sp>
      <p:sp>
        <p:nvSpPr>
          <p:cNvPr id="5" name="Marcador de pie de página 4"/>
          <p:cNvSpPr>
            <a:spLocks noGrp="1"/>
          </p:cNvSpPr>
          <p:nvPr>
            <p:ph type="ftr" sz="quarter" idx="11"/>
          </p:nvPr>
        </p:nvSpPr>
        <p:spPr/>
        <p:txBody>
          <a:bodyPr/>
          <a:lstStyle/>
          <a:p>
            <a:endParaRPr lang="es-DO"/>
          </a:p>
        </p:txBody>
      </p:sp>
      <p:sp>
        <p:nvSpPr>
          <p:cNvPr id="6" name="Marcador de número de diapositiva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34901829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DO"/>
          </a:p>
        </p:txBody>
      </p:sp>
      <p:sp>
        <p:nvSpPr>
          <p:cNvPr id="3" name="Marcador de contenido 2"/>
          <p:cNvSpPr>
            <a:spLocks noGrp="1"/>
          </p:cNvSpPr>
          <p:nvPr>
            <p:ph sz="half" idx="1"/>
          </p:nvPr>
        </p:nvSpPr>
        <p:spPr>
          <a:xfrm>
            <a:off x="628650" y="1369219"/>
            <a:ext cx="3886200" cy="326350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p:cNvSpPr>
            <a:spLocks noGrp="1"/>
          </p:cNvSpPr>
          <p:nvPr>
            <p:ph sz="half" idx="2"/>
          </p:nvPr>
        </p:nvSpPr>
        <p:spPr>
          <a:xfrm>
            <a:off x="4629150" y="1369219"/>
            <a:ext cx="3886200" cy="326350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p:cNvSpPr>
            <a:spLocks noGrp="1"/>
          </p:cNvSpPr>
          <p:nvPr>
            <p:ph type="dt" sz="half" idx="10"/>
          </p:nvPr>
        </p:nvSpPr>
        <p:spPr/>
        <p:txBody>
          <a:bodyPr/>
          <a:lstStyle/>
          <a:p>
            <a:fld id="{CE42187E-18F9-45C2-88D5-4F384396B598}" type="datetimeFigureOut">
              <a:rPr lang="es-DO" smtClean="0"/>
              <a:t>18/4/2022</a:t>
            </a:fld>
            <a:endParaRPr lang="es-DO"/>
          </a:p>
        </p:txBody>
      </p:sp>
      <p:sp>
        <p:nvSpPr>
          <p:cNvPr id="6" name="Marcador de pie de página 5"/>
          <p:cNvSpPr>
            <a:spLocks noGrp="1"/>
          </p:cNvSpPr>
          <p:nvPr>
            <p:ph type="ftr" sz="quarter" idx="11"/>
          </p:nvPr>
        </p:nvSpPr>
        <p:spPr/>
        <p:txBody>
          <a:bodyPr/>
          <a:lstStyle/>
          <a:p>
            <a:endParaRPr lang="es-DO"/>
          </a:p>
        </p:txBody>
      </p:sp>
      <p:sp>
        <p:nvSpPr>
          <p:cNvPr id="7" name="Marcador de número de diapositiva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235236703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273844"/>
            <a:ext cx="7886700" cy="994172"/>
          </a:xfrm>
        </p:spPr>
        <p:txBody>
          <a:bodyPr/>
          <a:lstStyle/>
          <a:p>
            <a:r>
              <a:rPr lang="es-ES"/>
              <a:t>Haga clic para modificar el estilo de título del patrón</a:t>
            </a:r>
            <a:endParaRPr lang="es-DO"/>
          </a:p>
        </p:txBody>
      </p:sp>
      <p:sp>
        <p:nvSpPr>
          <p:cNvPr id="3" name="Marcador de texto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Marcador de contenido 3"/>
          <p:cNvSpPr>
            <a:spLocks noGrp="1"/>
          </p:cNvSpPr>
          <p:nvPr>
            <p:ph sz="half" idx="2"/>
          </p:nvPr>
        </p:nvSpPr>
        <p:spPr>
          <a:xfrm>
            <a:off x="629842" y="1878806"/>
            <a:ext cx="3868340" cy="276344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Marcador de contenido 5"/>
          <p:cNvSpPr>
            <a:spLocks noGrp="1"/>
          </p:cNvSpPr>
          <p:nvPr>
            <p:ph sz="quarter" idx="4"/>
          </p:nvPr>
        </p:nvSpPr>
        <p:spPr>
          <a:xfrm>
            <a:off x="4629150" y="1878806"/>
            <a:ext cx="3887391" cy="276344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p:cNvSpPr>
            <a:spLocks noGrp="1"/>
          </p:cNvSpPr>
          <p:nvPr>
            <p:ph type="dt" sz="half" idx="10"/>
          </p:nvPr>
        </p:nvSpPr>
        <p:spPr/>
        <p:txBody>
          <a:bodyPr/>
          <a:lstStyle/>
          <a:p>
            <a:fld id="{CE42187E-18F9-45C2-88D5-4F384396B598}" type="datetimeFigureOut">
              <a:rPr lang="es-DO" smtClean="0"/>
              <a:t>18/4/2022</a:t>
            </a:fld>
            <a:endParaRPr lang="es-DO"/>
          </a:p>
        </p:txBody>
      </p:sp>
      <p:sp>
        <p:nvSpPr>
          <p:cNvPr id="8" name="Marcador de pie de página 7"/>
          <p:cNvSpPr>
            <a:spLocks noGrp="1"/>
          </p:cNvSpPr>
          <p:nvPr>
            <p:ph type="ftr" sz="quarter" idx="11"/>
          </p:nvPr>
        </p:nvSpPr>
        <p:spPr/>
        <p:txBody>
          <a:bodyPr/>
          <a:lstStyle/>
          <a:p>
            <a:endParaRPr lang="es-DO"/>
          </a:p>
        </p:txBody>
      </p:sp>
      <p:sp>
        <p:nvSpPr>
          <p:cNvPr id="9" name="Marcador de número de diapositiva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6564611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DO"/>
          </a:p>
        </p:txBody>
      </p:sp>
      <p:sp>
        <p:nvSpPr>
          <p:cNvPr id="3" name="Marcador de fecha 2"/>
          <p:cNvSpPr>
            <a:spLocks noGrp="1"/>
          </p:cNvSpPr>
          <p:nvPr>
            <p:ph type="dt" sz="half" idx="10"/>
          </p:nvPr>
        </p:nvSpPr>
        <p:spPr/>
        <p:txBody>
          <a:bodyPr/>
          <a:lstStyle/>
          <a:p>
            <a:fld id="{CE42187E-18F9-45C2-88D5-4F384396B598}" type="datetimeFigureOut">
              <a:rPr lang="es-DO" smtClean="0"/>
              <a:t>18/4/2022</a:t>
            </a:fld>
            <a:endParaRPr lang="es-DO"/>
          </a:p>
        </p:txBody>
      </p:sp>
      <p:sp>
        <p:nvSpPr>
          <p:cNvPr id="4" name="Marcador de pie de página 3"/>
          <p:cNvSpPr>
            <a:spLocks noGrp="1"/>
          </p:cNvSpPr>
          <p:nvPr>
            <p:ph type="ftr" sz="quarter" idx="11"/>
          </p:nvPr>
        </p:nvSpPr>
        <p:spPr/>
        <p:txBody>
          <a:bodyPr/>
          <a:lstStyle/>
          <a:p>
            <a:endParaRPr lang="es-DO"/>
          </a:p>
        </p:txBody>
      </p:sp>
      <p:sp>
        <p:nvSpPr>
          <p:cNvPr id="5" name="Marcador de número de diapositiva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251425195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E42187E-18F9-45C2-88D5-4F384396B598}" type="datetimeFigureOut">
              <a:rPr lang="es-DO" smtClean="0"/>
              <a:t>18/4/2022</a:t>
            </a:fld>
            <a:endParaRPr lang="es-DO"/>
          </a:p>
        </p:txBody>
      </p:sp>
      <p:sp>
        <p:nvSpPr>
          <p:cNvPr id="3" name="Marcador de pie de página 2"/>
          <p:cNvSpPr>
            <a:spLocks noGrp="1"/>
          </p:cNvSpPr>
          <p:nvPr>
            <p:ph type="ftr" sz="quarter" idx="11"/>
          </p:nvPr>
        </p:nvSpPr>
        <p:spPr/>
        <p:txBody>
          <a:bodyPr/>
          <a:lstStyle/>
          <a:p>
            <a:endParaRPr lang="es-DO"/>
          </a:p>
        </p:txBody>
      </p:sp>
      <p:sp>
        <p:nvSpPr>
          <p:cNvPr id="4" name="Marcador de número de diapositiva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105211849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DO"/>
          </a:p>
        </p:txBody>
      </p:sp>
      <p:sp>
        <p:nvSpPr>
          <p:cNvPr id="3" name="Marcador de contenido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CE42187E-18F9-45C2-88D5-4F384396B598}" type="datetimeFigureOut">
              <a:rPr lang="es-DO" smtClean="0"/>
              <a:t>18/4/2022</a:t>
            </a:fld>
            <a:endParaRPr lang="es-DO"/>
          </a:p>
        </p:txBody>
      </p:sp>
      <p:sp>
        <p:nvSpPr>
          <p:cNvPr id="6" name="Marcador de pie de página 5"/>
          <p:cNvSpPr>
            <a:spLocks noGrp="1"/>
          </p:cNvSpPr>
          <p:nvPr>
            <p:ph type="ftr" sz="quarter" idx="11"/>
          </p:nvPr>
        </p:nvSpPr>
        <p:spPr/>
        <p:txBody>
          <a:bodyPr/>
          <a:lstStyle/>
          <a:p>
            <a:endParaRPr lang="es-DO"/>
          </a:p>
        </p:txBody>
      </p:sp>
      <p:sp>
        <p:nvSpPr>
          <p:cNvPr id="7" name="Marcador de número de diapositiva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272610097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s-DO"/>
          </a:p>
        </p:txBody>
      </p:sp>
      <p:sp>
        <p:nvSpPr>
          <p:cNvPr id="3" name="Marcador de posición de imagen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DO"/>
          </a:p>
        </p:txBody>
      </p:sp>
      <p:sp>
        <p:nvSpPr>
          <p:cNvPr id="4" name="Marcador de texto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Marcador de fecha 4"/>
          <p:cNvSpPr>
            <a:spLocks noGrp="1"/>
          </p:cNvSpPr>
          <p:nvPr>
            <p:ph type="dt" sz="half" idx="10"/>
          </p:nvPr>
        </p:nvSpPr>
        <p:spPr/>
        <p:txBody>
          <a:bodyPr/>
          <a:lstStyle/>
          <a:p>
            <a:fld id="{CE42187E-18F9-45C2-88D5-4F384396B598}" type="datetimeFigureOut">
              <a:rPr lang="es-DO" smtClean="0"/>
              <a:t>18/4/2022</a:t>
            </a:fld>
            <a:endParaRPr lang="es-DO"/>
          </a:p>
        </p:txBody>
      </p:sp>
      <p:sp>
        <p:nvSpPr>
          <p:cNvPr id="6" name="Marcador de pie de página 5"/>
          <p:cNvSpPr>
            <a:spLocks noGrp="1"/>
          </p:cNvSpPr>
          <p:nvPr>
            <p:ph type="ftr" sz="quarter" idx="11"/>
          </p:nvPr>
        </p:nvSpPr>
        <p:spPr/>
        <p:txBody>
          <a:bodyPr/>
          <a:lstStyle/>
          <a:p>
            <a:endParaRPr lang="es-DO"/>
          </a:p>
        </p:txBody>
      </p:sp>
      <p:sp>
        <p:nvSpPr>
          <p:cNvPr id="7" name="Marcador de número de diapositiva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15907231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E42187E-18F9-45C2-88D5-4F384396B598}" type="datetimeFigureOut">
              <a:rPr lang="es-DO" smtClean="0"/>
              <a:t>18/4/2022</a:t>
            </a:fld>
            <a:endParaRPr lang="es-DO"/>
          </a:p>
        </p:txBody>
      </p:sp>
      <p:sp>
        <p:nvSpPr>
          <p:cNvPr id="5" name="Marcador de pie de página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DO"/>
          </a:p>
        </p:txBody>
      </p:sp>
      <p:sp>
        <p:nvSpPr>
          <p:cNvPr id="6" name="Marcador de número de diapositiva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s-DO" smtClean="0"/>
              <a:t>‹Nº›</a:t>
            </a:fld>
            <a:endParaRPr lang="es-DO"/>
          </a:p>
        </p:txBody>
      </p:sp>
    </p:spTree>
    <p:extLst>
      <p:ext uri="{BB962C8B-B14F-4D97-AF65-F5344CB8AC3E}">
        <p14:creationId xmlns:p14="http://schemas.microsoft.com/office/powerpoint/2010/main" val="11424898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ransition>
    <p:fade thruBlk="1"/>
  </p:transition>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D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www.ministeriodeeducacion.gob.do/sobre-nosotros/&#225;reas-institucionales/direcci&#243;n-de-evaluaci&#243;n-de-la-calidad" TargetMode="External"/><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ministeriodeeducacion.gob.do/docs/direccion-general-de-evaluacion-y-control-de-la-calidad-educativa/PlmN-guia-del-aplicador-grado-3pdf.pdf" TargetMode="External"/><Relationship Id="rId7" Type="http://schemas.openxmlformats.org/officeDocument/2006/relationships/hyperlink" Target="http://www.ministeriodeeducacion.gob.do/docs/direccion-de-evaluacion-de-la-calidad/rpVZ-guia-del-centro-para-uso-de-resultados-de-la-evaluacion-diagnostica-de-3er-grado-de-primariapdf.pdf" TargetMode="External"/><Relationship Id="rId2" Type="http://schemas.openxmlformats.org/officeDocument/2006/relationships/hyperlink" Target="http://www.ministeriodeeducacion.gob.do/docs/direccion-general-de-curriculo/MusI-diseno-curricular-del-nivel-primario-primer-ciclopdf.pdf" TargetMode="External"/><Relationship Id="rId1" Type="http://schemas.openxmlformats.org/officeDocument/2006/relationships/slideLayout" Target="../slideLayouts/slideLayout14.xml"/><Relationship Id="rId6" Type="http://schemas.openxmlformats.org/officeDocument/2006/relationships/hyperlink" Target="http://www.ministeriodeeducacion.gob.do/docs/direccion-de-evaluacion-de-la-calidad/1hsU-guia-para-orientaciones-a-los-centros-educativos-de-3ero-de-primaria-2019pdf.pdf" TargetMode="External"/><Relationship Id="rId5" Type="http://schemas.openxmlformats.org/officeDocument/2006/relationships/hyperlink" Target="http://www.ministeriodeeducacion.gob.do/docs/direccion-de-evaluacion-de-la-calidad/0c0Y-marco-de-evaluacion-3-y-6-de-primariapdf.pdf" TargetMode="External"/><Relationship Id="rId4" Type="http://schemas.openxmlformats.org/officeDocument/2006/relationships/hyperlink" Target="http://www.ministeriodeeducacion.gob.do/docs/direccion-general-de-evaluacion-y-control-de-la-calidad-educativa/GiBW-manual-evaluacion-diagnostica-nacional-3er-grado-nivel-primariopdf.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2"/>
          <p:cNvSpPr txBox="1">
            <a:spLocks noGrp="1"/>
          </p:cNvSpPr>
          <p:nvPr>
            <p:ph type="ctrTitle"/>
          </p:nvPr>
        </p:nvSpPr>
        <p:spPr>
          <a:xfrm>
            <a:off x="1034300" y="1736521"/>
            <a:ext cx="7075500" cy="3489820"/>
          </a:xfrm>
          <a:prstGeom prst="rect">
            <a:avLst/>
          </a:prstGeom>
        </p:spPr>
        <p:txBody>
          <a:bodyPr spcFirstLastPara="1" wrap="square" lIns="0" tIns="0" rIns="0" bIns="0" anchor="t" anchorCtr="0">
            <a:noAutofit/>
          </a:bodyPr>
          <a:lstStyle/>
          <a:p>
            <a:pPr algn="ctr"/>
            <a:r>
              <a:rPr lang="es-DO" sz="2800" dirty="0"/>
              <a:t/>
            </a:r>
            <a:br>
              <a:rPr lang="es-DO" sz="2800" dirty="0"/>
            </a:br>
            <a:r>
              <a:rPr lang="es-DO" sz="2400" dirty="0" smtClean="0">
                <a:solidFill>
                  <a:schemeClr val="tx1"/>
                </a:solidFill>
                <a:latin typeface="Lato Black" panose="020B0604020202020204" charset="0"/>
                <a:ea typeface="Lato Black" panose="020B0604020202020204" charset="0"/>
                <a:cs typeface="Lato Black" panose="020B0604020202020204" charset="0"/>
              </a:rPr>
              <a:t>EVALUACIÓN </a:t>
            </a:r>
            <a:r>
              <a:rPr lang="es-DO" sz="2400" dirty="0">
                <a:solidFill>
                  <a:schemeClr val="tx1"/>
                </a:solidFill>
                <a:latin typeface="Lato Black" panose="020B0604020202020204" charset="0"/>
                <a:ea typeface="Lato Black" panose="020B0604020202020204" charset="0"/>
                <a:cs typeface="Lato Black" panose="020B0604020202020204" charset="0"/>
              </a:rPr>
              <a:t>DIAGNÓSTICA NACIONAL DE </a:t>
            </a:r>
            <a:br>
              <a:rPr lang="es-DO" sz="2400" dirty="0">
                <a:solidFill>
                  <a:schemeClr val="tx1"/>
                </a:solidFill>
                <a:latin typeface="Lato Black" panose="020B0604020202020204" charset="0"/>
                <a:ea typeface="Lato Black" panose="020B0604020202020204" charset="0"/>
                <a:cs typeface="Lato Black" panose="020B0604020202020204" charset="0"/>
              </a:rPr>
            </a:br>
            <a:r>
              <a:rPr lang="es-DO" sz="2400" dirty="0">
                <a:solidFill>
                  <a:schemeClr val="tx1"/>
                </a:solidFill>
                <a:latin typeface="Lato Black" panose="020B0604020202020204" charset="0"/>
                <a:ea typeface="Lato Black" panose="020B0604020202020204" charset="0"/>
                <a:cs typeface="Lato Black" panose="020B0604020202020204" charset="0"/>
              </a:rPr>
              <a:t>TERCER GRADO DE PRIMARIA </a:t>
            </a:r>
            <a:br>
              <a:rPr lang="es-DO" sz="2400" dirty="0">
                <a:solidFill>
                  <a:schemeClr val="tx1"/>
                </a:solidFill>
                <a:latin typeface="Lato Black" panose="020B0604020202020204" charset="0"/>
                <a:ea typeface="Lato Black" panose="020B0604020202020204" charset="0"/>
                <a:cs typeface="Lato Black" panose="020B0604020202020204" charset="0"/>
              </a:rPr>
            </a:br>
            <a:r>
              <a:rPr lang="es-DO" sz="2000" dirty="0" smtClean="0">
                <a:solidFill>
                  <a:schemeClr val="tx1"/>
                </a:solidFill>
                <a:latin typeface="Lato Black" panose="020B0604020202020204" charset="0"/>
                <a:ea typeface="Lato Black" panose="020B0604020202020204" charset="0"/>
                <a:cs typeface="Lato Black" panose="020B0604020202020204" charset="0"/>
              </a:rPr>
              <a:t>MATEMÁTICA </a:t>
            </a:r>
            <a:r>
              <a:rPr lang="es-DO" sz="2000" dirty="0">
                <a:solidFill>
                  <a:schemeClr val="tx1"/>
                </a:solidFill>
                <a:latin typeface="Lato Black" panose="020B0604020202020204" charset="0"/>
                <a:ea typeface="Lato Black" panose="020B0604020202020204" charset="0"/>
                <a:cs typeface="Lato Black" panose="020B0604020202020204" charset="0"/>
              </a:rPr>
              <a:t/>
            </a:r>
            <a:br>
              <a:rPr lang="es-DO" sz="2000" dirty="0">
                <a:solidFill>
                  <a:schemeClr val="tx1"/>
                </a:solidFill>
                <a:latin typeface="Lato Black" panose="020B0604020202020204" charset="0"/>
                <a:ea typeface="Lato Black" panose="020B0604020202020204" charset="0"/>
                <a:cs typeface="Lato Black" panose="020B0604020202020204" charset="0"/>
              </a:rPr>
            </a:br>
            <a:r>
              <a:rPr lang="es-DO" sz="2400" dirty="0">
                <a:solidFill>
                  <a:schemeClr val="tx1"/>
                </a:solidFill>
                <a:latin typeface="Lato Black" panose="020B0604020202020204" charset="0"/>
                <a:ea typeface="Lato Black" panose="020B0604020202020204" charset="0"/>
                <a:cs typeface="Lato Black" panose="020B0604020202020204" charset="0"/>
              </a:rPr>
              <a:t/>
            </a:r>
            <a:br>
              <a:rPr lang="es-DO" sz="2400" dirty="0">
                <a:solidFill>
                  <a:schemeClr val="tx1"/>
                </a:solidFill>
                <a:latin typeface="Lato Black" panose="020B0604020202020204" charset="0"/>
                <a:ea typeface="Lato Black" panose="020B0604020202020204" charset="0"/>
                <a:cs typeface="Lato Black" panose="020B0604020202020204" charset="0"/>
              </a:rPr>
            </a:br>
            <a:r>
              <a:rPr lang="es-DO" sz="1800" dirty="0">
                <a:latin typeface="Lato Black" panose="020B0604020202020204" charset="0"/>
                <a:ea typeface="Lato Black" panose="020B0604020202020204" charset="0"/>
                <a:cs typeface="Lato Black" panose="020B0604020202020204" charset="0"/>
              </a:rPr>
              <a:t>ORIENTACIONES PARA LOS CENTROS EDUCATIVOS </a:t>
            </a:r>
            <a:r>
              <a:rPr lang="es-DO" sz="1800" dirty="0">
                <a:solidFill>
                  <a:schemeClr val="tx1"/>
                </a:solidFill>
                <a:latin typeface="Lato Black" panose="020B0604020202020204" charset="0"/>
                <a:ea typeface="Lato Black" panose="020B0604020202020204" charset="0"/>
                <a:cs typeface="Lato Black" panose="020B0604020202020204" charset="0"/>
              </a:rPr>
              <a:t>  </a:t>
            </a:r>
            <a:r>
              <a:rPr lang="es-DO" sz="2800" dirty="0">
                <a:solidFill>
                  <a:schemeClr val="accent4">
                    <a:lumMod val="50000"/>
                  </a:schemeClr>
                </a:solidFill>
              </a:rPr>
              <a:t/>
            </a:r>
            <a:br>
              <a:rPr lang="es-DO" sz="2800" dirty="0">
                <a:solidFill>
                  <a:schemeClr val="accent4">
                    <a:lumMod val="50000"/>
                  </a:schemeClr>
                </a:solidFill>
              </a:rPr>
            </a:br>
            <a:r>
              <a:rPr lang="es-DO" sz="3600" dirty="0">
                <a:solidFill>
                  <a:schemeClr val="accent6">
                    <a:lumMod val="50000"/>
                  </a:schemeClr>
                </a:solidFill>
              </a:rPr>
              <a:t/>
            </a:r>
            <a:br>
              <a:rPr lang="es-DO" sz="3600" dirty="0">
                <a:solidFill>
                  <a:schemeClr val="accent6">
                    <a:lumMod val="50000"/>
                  </a:schemeClr>
                </a:solidFill>
              </a:rPr>
            </a:br>
            <a:r>
              <a:rPr lang="es-DO" sz="2000" dirty="0">
                <a:solidFill>
                  <a:schemeClr val="tx1">
                    <a:lumMod val="85000"/>
                    <a:lumOff val="15000"/>
                  </a:schemeClr>
                </a:solidFill>
              </a:rPr>
              <a:t/>
            </a:r>
            <a:br>
              <a:rPr lang="es-DO" sz="2000" dirty="0">
                <a:solidFill>
                  <a:schemeClr val="tx1">
                    <a:lumMod val="85000"/>
                    <a:lumOff val="15000"/>
                  </a:schemeClr>
                </a:solidFill>
              </a:rPr>
            </a:br>
            <a:endParaRPr lang="es-DO" sz="2000" dirty="0">
              <a:solidFill>
                <a:schemeClr val="tx1">
                  <a:lumMod val="85000"/>
                  <a:lumOff val="15000"/>
                </a:schemeClr>
              </a:solidFill>
            </a:endParaRPr>
          </a:p>
        </p:txBody>
      </p:sp>
      <p:sp>
        <p:nvSpPr>
          <p:cNvPr id="2" name="Rectángulo redondeado 1"/>
          <p:cNvSpPr/>
          <p:nvPr/>
        </p:nvSpPr>
        <p:spPr>
          <a:xfrm>
            <a:off x="2702523" y="3630534"/>
            <a:ext cx="3882835" cy="14583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s-DO" dirty="0">
                <a:solidFill>
                  <a:schemeClr val="tx1"/>
                </a:solidFill>
                <a:latin typeface="Arial"/>
              </a:rPr>
              <a:t>EQUIPO DE MATEMÁTICA</a:t>
            </a:r>
          </a:p>
          <a:p>
            <a:pPr algn="ctr" defTabSz="914378"/>
            <a:r>
              <a:rPr lang="es-DO" sz="1600" dirty="0">
                <a:solidFill>
                  <a:schemeClr val="tx1"/>
                </a:solidFill>
                <a:latin typeface="Arial"/>
              </a:rPr>
              <a:t>Víctor Rosario</a:t>
            </a:r>
          </a:p>
          <a:p>
            <a:pPr algn="ctr" defTabSz="914378"/>
            <a:r>
              <a:rPr lang="es-DO" sz="1600" dirty="0">
                <a:solidFill>
                  <a:schemeClr val="tx1"/>
                </a:solidFill>
                <a:latin typeface="Arial"/>
              </a:rPr>
              <a:t>Gilberto Rodríguez</a:t>
            </a:r>
          </a:p>
          <a:p>
            <a:pPr algn="ctr" defTabSz="914378"/>
            <a:r>
              <a:rPr lang="es-DO" sz="1600" dirty="0">
                <a:solidFill>
                  <a:schemeClr val="tx1"/>
                </a:solidFill>
                <a:latin typeface="Arial"/>
              </a:rPr>
              <a:t>Elizabeth Rincón</a:t>
            </a:r>
          </a:p>
          <a:p>
            <a:pPr algn="ctr" defTabSz="914378"/>
            <a:r>
              <a:rPr lang="es-DO" sz="1600" dirty="0">
                <a:solidFill>
                  <a:schemeClr val="tx1"/>
                </a:solidFill>
                <a:latin typeface="Arial"/>
              </a:rPr>
              <a:t>Jeremías Willmore</a:t>
            </a:r>
          </a:p>
        </p:txBody>
      </p:sp>
      <p:pic>
        <p:nvPicPr>
          <p:cNvPr id="5" name="Imagen 4">
            <a:extLst>
              <a:ext uri="{FF2B5EF4-FFF2-40B4-BE49-F238E27FC236}">
                <a16:creationId xmlns:a16="http://schemas.microsoft.com/office/drawing/2014/main" id="{9FA7B09E-52AA-434C-9D5E-C4F686B98A52}"/>
              </a:ext>
            </a:extLst>
          </p:cNvPr>
          <p:cNvPicPr>
            <a:picLocks noChangeAspect="1"/>
          </p:cNvPicPr>
          <p:nvPr/>
        </p:nvPicPr>
        <p:blipFill>
          <a:blip r:embed="rId3"/>
          <a:stretch>
            <a:fillRect/>
          </a:stretch>
        </p:blipFill>
        <p:spPr>
          <a:xfrm>
            <a:off x="2296299" y="62923"/>
            <a:ext cx="4037389" cy="17616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4340" y="408179"/>
            <a:ext cx="6034500" cy="499825"/>
          </a:xfrm>
        </p:spPr>
        <p:txBody>
          <a:bodyPr/>
          <a:lstStyle/>
          <a:p>
            <a:r>
              <a:rPr lang="en-US" dirty="0">
                <a:solidFill>
                  <a:srgbClr val="002060"/>
                </a:solidFill>
                <a:latin typeface="Lato Black" panose="020B0604020202020204" charset="0"/>
                <a:ea typeface="Lato Black" panose="020B0604020202020204" charset="0"/>
                <a:cs typeface="Lato Black" panose="020B0604020202020204" charset="0"/>
              </a:rPr>
              <a:t>LOS EJES DE HABILIDADES</a:t>
            </a:r>
          </a:p>
        </p:txBody>
      </p:sp>
      <p:sp>
        <p:nvSpPr>
          <p:cNvPr id="3" name="Marcador de texto 2"/>
          <p:cNvSpPr>
            <a:spLocks noGrp="1"/>
          </p:cNvSpPr>
          <p:nvPr>
            <p:ph type="body" idx="1"/>
          </p:nvPr>
        </p:nvSpPr>
        <p:spPr>
          <a:xfrm>
            <a:off x="619216" y="1131196"/>
            <a:ext cx="5182489" cy="2881716"/>
          </a:xfrm>
        </p:spPr>
        <p:txBody>
          <a:bodyPr/>
          <a:lstStyle/>
          <a:p>
            <a:pPr marL="76200" indent="0">
              <a:buNone/>
            </a:pPr>
            <a:r>
              <a:rPr lang="es-CL" altLang="es-DO" sz="1800" dirty="0">
                <a:solidFill>
                  <a:schemeClr val="tx1"/>
                </a:solidFill>
                <a:ea typeface="Calibri" panose="020F0502020204030204" pitchFamily="34" charset="0"/>
                <a:cs typeface="Times New Roman" panose="02020603050405020304" pitchFamily="18" charset="0"/>
              </a:rPr>
              <a:t>Las habilidades no son más que un conjunto de operaciones mentales cuyo objetivo es que el estudiante integre la información adquirida </a:t>
            </a:r>
            <a:r>
              <a:rPr lang="es-CL" altLang="es-DO" sz="1800" strike="sngStrike" dirty="0">
                <a:solidFill>
                  <a:schemeClr val="tx1"/>
                </a:solidFill>
                <a:ea typeface="Calibri" panose="020F0502020204030204" pitchFamily="34" charset="0"/>
                <a:cs typeface="Times New Roman" panose="02020603050405020304" pitchFamily="18" charset="0"/>
              </a:rPr>
              <a:t> </a:t>
            </a:r>
            <a:r>
              <a:rPr lang="es-CL" altLang="es-DO" sz="1800" dirty="0">
                <a:solidFill>
                  <a:schemeClr val="tx1"/>
                </a:solidFill>
                <a:ea typeface="Calibri" panose="020F0502020204030204" pitchFamily="34" charset="0"/>
                <a:cs typeface="Times New Roman" panose="02020603050405020304" pitchFamily="18" charset="0"/>
              </a:rPr>
              <a:t>en una estructura de conocimiento que tenga sentido y que le permita apropiarse de los contenidos y de los procesos que usa.</a:t>
            </a:r>
            <a:endParaRPr lang="es-DO" altLang="es-DO" sz="1800" dirty="0">
              <a:solidFill>
                <a:schemeClr val="tx1"/>
              </a:solidFill>
            </a:endParaRPr>
          </a:p>
          <a:p>
            <a:pPr marL="76200" indent="0">
              <a:buNone/>
            </a:pPr>
            <a:endParaRPr lang="en-US"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5" name="Imagen 4"/>
          <p:cNvPicPr>
            <a:picLocks noChangeAspect="1" noChangeArrowheads="1"/>
          </p:cNvPicPr>
          <p:nvPr/>
        </p:nvPicPr>
        <p:blipFill>
          <a:blip r:embed="rId2">
            <a:extLst>
              <a:ext uri="{28A0092B-C50C-407E-A947-70E740481C1C}">
                <a14:useLocalDpi xmlns:a14="http://schemas.microsoft.com/office/drawing/2010/main" val="0"/>
              </a:ext>
            </a:extLst>
          </a:blip>
          <a:srcRect l="41949" t="30074" r="40025" b="38150"/>
          <a:stretch>
            <a:fillRect/>
          </a:stretch>
        </p:blipFill>
        <p:spPr bwMode="auto">
          <a:xfrm>
            <a:off x="6052457" y="1131196"/>
            <a:ext cx="1852767" cy="1836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4" descr="Logo institucional del ministerio de educación de la República Dominic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4345800" y="3783724"/>
            <a:ext cx="4134784" cy="1200329"/>
          </a:xfrm>
          <a:prstGeom prst="rect">
            <a:avLst/>
          </a:prstGeom>
        </p:spPr>
        <p:txBody>
          <a:bodyPr wrap="square">
            <a:spAutoFit/>
          </a:bodyPr>
          <a:lstStyle/>
          <a:p>
            <a:pPr marL="0" indent="0">
              <a:buNone/>
            </a:pPr>
            <a:r>
              <a:rPr lang="es-CL" altLang="en-US" dirty="0"/>
              <a:t>Cada </a:t>
            </a:r>
            <a:r>
              <a:rPr lang="es-CL" altLang="en-US" dirty="0" smtClean="0"/>
              <a:t>Eje-nivel</a:t>
            </a:r>
            <a:r>
              <a:rPr lang="es-CL" altLang="en-US" b="1" i="1" dirty="0" smtClean="0"/>
              <a:t> </a:t>
            </a:r>
            <a:r>
              <a:rPr lang="es-CL" altLang="en-US" dirty="0"/>
              <a:t>considera un conjunto de capacidades que se articulan en torno a procesos cognitivos factibles de ser evaluados en una prueba escrita.</a:t>
            </a:r>
            <a:endParaRPr lang="es-DO" altLang="es-DO" dirty="0"/>
          </a:p>
        </p:txBody>
      </p:sp>
      <p:sp>
        <p:nvSpPr>
          <p:cNvPr id="9" name="Rectángulo 8"/>
          <p:cNvSpPr/>
          <p:nvPr/>
        </p:nvSpPr>
        <p:spPr>
          <a:xfrm>
            <a:off x="768494" y="3187575"/>
            <a:ext cx="3111957" cy="133481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DO" altLang="en-US" sz="2000" b="1" i="1" dirty="0">
                <a:solidFill>
                  <a:schemeClr val="tx1"/>
                </a:solidFill>
                <a:latin typeface="Goudy Old Style" panose="02020502050305020303" pitchFamily="18" charset="0"/>
              </a:rPr>
              <a:t>Para el mejor desarrollo de las pruebas, en Matemática las habilidades se han agrupado </a:t>
            </a:r>
            <a:r>
              <a:rPr lang="es-DO" altLang="en-US" sz="2000" b="1" i="1" dirty="0" smtClean="0">
                <a:solidFill>
                  <a:schemeClr val="tx1"/>
                </a:solidFill>
                <a:latin typeface="Goudy Old Style" panose="02020502050305020303" pitchFamily="18" charset="0"/>
              </a:rPr>
              <a:t>por niveles.</a:t>
            </a:r>
            <a:endParaRPr lang="es-DO" altLang="en-US" sz="2000" b="1" i="1" dirty="0">
              <a:solidFill>
                <a:schemeClr val="tx1"/>
              </a:solidFill>
              <a:latin typeface="Goudy Old Style" panose="02020502050305020303" pitchFamily="18" charset="0"/>
            </a:endParaRPr>
          </a:p>
        </p:txBody>
      </p:sp>
    </p:spTree>
    <p:extLst>
      <p:ext uri="{BB962C8B-B14F-4D97-AF65-F5344CB8AC3E}">
        <p14:creationId xmlns:p14="http://schemas.microsoft.com/office/powerpoint/2010/main" val="1333818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943" y="402771"/>
            <a:ext cx="7576457" cy="468086"/>
          </a:xfrm>
        </p:spPr>
        <p:txBody>
          <a:bodyPr/>
          <a:lstStyle/>
          <a:p>
            <a:r>
              <a:rPr lang="es-DO" sz="2400" dirty="0">
                <a:solidFill>
                  <a:srgbClr val="002060"/>
                </a:solidFill>
                <a:latin typeface="Lato Black" panose="020B0604020202020204" charset="0"/>
                <a:ea typeface="Lato Black" panose="020B0604020202020204" charset="0"/>
                <a:cs typeface="Lato Black" panose="020B0604020202020204" charset="0"/>
              </a:rPr>
              <a:t>LOS EJES DE HABILIDADES EN MATEMÁTICA PARA </a:t>
            </a:r>
            <a:r>
              <a:rPr lang="es-DO" sz="2400" dirty="0" smtClean="0">
                <a:solidFill>
                  <a:srgbClr val="002060"/>
                </a:solidFill>
                <a:latin typeface="Lato Black" panose="020B0604020202020204" charset="0"/>
                <a:ea typeface="Lato Black" panose="020B0604020202020204" charset="0"/>
                <a:cs typeface="Lato Black" panose="020B0604020202020204" charset="0"/>
              </a:rPr>
              <a:t>3RO DE </a:t>
            </a:r>
            <a:r>
              <a:rPr lang="es-DO" sz="2400" dirty="0">
                <a:solidFill>
                  <a:srgbClr val="002060"/>
                </a:solidFill>
                <a:latin typeface="Lato Black" panose="020B0604020202020204" charset="0"/>
                <a:ea typeface="Lato Black" panose="020B0604020202020204" charset="0"/>
                <a:cs typeface="Lato Black" panose="020B0604020202020204" charset="0"/>
              </a:rPr>
              <a:t>PRIMARIA</a:t>
            </a:r>
            <a:endParaRPr lang="en-US" sz="2400" dirty="0">
              <a:solidFill>
                <a:srgbClr val="002060"/>
              </a:solidFill>
              <a:latin typeface="Lato Black" panose="020B0604020202020204" charset="0"/>
              <a:ea typeface="Lato Black" panose="020B0604020202020204" charset="0"/>
              <a:cs typeface="Lato Black" panose="020B0604020202020204" charset="0"/>
            </a:endParaRP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5" name="Picture 4" descr="Logo institucional del ministerio de educación de la República Domin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3306218" y="936928"/>
            <a:ext cx="5736771" cy="14369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200" dirty="0">
                <a:solidFill>
                  <a:schemeClr val="tx1"/>
                </a:solidFill>
                <a:latin typeface="Lato Black" panose="020B0604020202020204" charset="0"/>
              </a:rPr>
              <a:t>3) El eje de </a:t>
            </a:r>
            <a:r>
              <a:rPr lang="es-CL" sz="1200" i="1" dirty="0">
                <a:solidFill>
                  <a:schemeClr val="tx1"/>
                </a:solidFill>
                <a:latin typeface="Lato Black" panose="020B0604020202020204" charset="0"/>
              </a:rPr>
              <a:t>“Razonamiento matemático”</a:t>
            </a:r>
            <a:r>
              <a:rPr lang="es-CL" sz="1200" dirty="0">
                <a:solidFill>
                  <a:schemeClr val="tx1"/>
                </a:solidFill>
                <a:latin typeface="Lato Black" panose="020B0604020202020204" charset="0"/>
              </a:rPr>
              <a:t> </a:t>
            </a:r>
            <a:r>
              <a:rPr lang="es-CL" sz="1200" dirty="0">
                <a:solidFill>
                  <a:schemeClr val="tx1"/>
                </a:solidFill>
                <a:latin typeface="Goudy Old Style" panose="02020502050305020303" pitchFamily="18" charset="0"/>
              </a:rPr>
              <a:t>requiere poner en juego habilidades para la reorganización de información con el fin de estructurar una propuesta de solución a partir de relaciones implícitas elaboradas por el estudiante, con el fin de resolver problemas contextualizados que involucren más de una variable. Este eje de habilidad incluye el razonamiento intuitivo e inductivo necesario para revelar patrones y regularidades, para realizar generalidades y para la búsqueda de estrategias, representaciones y modelos que permitan resolver problemas. </a:t>
            </a:r>
            <a:endParaRPr lang="es-DO" sz="1200" dirty="0">
              <a:solidFill>
                <a:schemeClr val="tx1"/>
              </a:solidFill>
              <a:latin typeface="Goudy Old Style" panose="02020502050305020303" pitchFamily="18" charset="0"/>
            </a:endParaRPr>
          </a:p>
        </p:txBody>
      </p:sp>
      <p:sp>
        <p:nvSpPr>
          <p:cNvPr id="7" name="Rectángulo 6"/>
          <p:cNvSpPr/>
          <p:nvPr/>
        </p:nvSpPr>
        <p:spPr>
          <a:xfrm>
            <a:off x="2460171" y="2439913"/>
            <a:ext cx="4037343" cy="1107646"/>
          </a:xfrm>
          <a:prstGeom prst="rect">
            <a:avLst/>
          </a:prstGeom>
          <a:solidFill>
            <a:schemeClr val="accent1">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defRPr/>
            </a:pPr>
            <a:r>
              <a:rPr lang="es-CL" sz="1200" dirty="0">
                <a:solidFill>
                  <a:schemeClr val="tx1"/>
                </a:solidFill>
                <a:latin typeface="Lato Black" panose="020B0604020202020204" charset="0"/>
              </a:rPr>
              <a:t>2) La </a:t>
            </a:r>
            <a:r>
              <a:rPr lang="es-CL" sz="1200" i="1" dirty="0">
                <a:solidFill>
                  <a:schemeClr val="tx1"/>
                </a:solidFill>
                <a:latin typeface="Lato Black" panose="020B0604020202020204" charset="0"/>
              </a:rPr>
              <a:t>“Aplicación de estrategias en la resolución de problemas”</a:t>
            </a:r>
            <a:r>
              <a:rPr lang="es-CL" sz="1200" dirty="0">
                <a:solidFill>
                  <a:schemeClr val="tx1"/>
                </a:solidFill>
                <a:latin typeface="Lato Black" panose="020B0604020202020204" charset="0"/>
              </a:rPr>
              <a:t> </a:t>
            </a:r>
            <a:r>
              <a:rPr lang="es-CL" sz="1200" dirty="0">
                <a:solidFill>
                  <a:schemeClr val="tx1"/>
                </a:solidFill>
                <a:latin typeface="Goudy Old Style" panose="02020502050305020303" pitchFamily="18" charset="0"/>
              </a:rPr>
              <a:t>implica la elección de los contenidos adecuados, junto a la elaboración de una estrategia pertinente, que integre estos saberes de tal forma que permita encontrar la (o las) solución(es) a un problema contextualizado simple. </a:t>
            </a:r>
            <a:endParaRPr lang="es-DO" sz="1200" dirty="0">
              <a:solidFill>
                <a:schemeClr val="tx1"/>
              </a:solidFill>
              <a:latin typeface="Goudy Old Style" panose="02020502050305020303" pitchFamily="18" charset="0"/>
            </a:endParaRPr>
          </a:p>
        </p:txBody>
      </p:sp>
      <p:sp>
        <p:nvSpPr>
          <p:cNvPr id="8" name="Rectángulo 7"/>
          <p:cNvSpPr/>
          <p:nvPr/>
        </p:nvSpPr>
        <p:spPr>
          <a:xfrm>
            <a:off x="195943" y="3613631"/>
            <a:ext cx="4800600" cy="1355271"/>
          </a:xfrm>
          <a:prstGeom prst="rect">
            <a:avLst/>
          </a:prstGeom>
          <a:solidFill>
            <a:srgbClr val="FFEBEE"/>
          </a:solidFill>
          <a:ln>
            <a:solidFill>
              <a:schemeClr val="accent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s-CL" sz="1200" dirty="0">
                <a:solidFill>
                  <a:schemeClr val="tx1"/>
                </a:solidFill>
                <a:latin typeface="Lato Black" panose="020B0604020202020204" charset="0"/>
              </a:rPr>
              <a:t>1) El eje de “</a:t>
            </a:r>
            <a:r>
              <a:rPr lang="es-CL" sz="1200" i="1" dirty="0">
                <a:solidFill>
                  <a:schemeClr val="tx1"/>
                </a:solidFill>
                <a:latin typeface="Lato Black" panose="020B0604020202020204" charset="0"/>
              </a:rPr>
              <a:t>Uso de conceptos y procedimientos</a:t>
            </a:r>
            <a:r>
              <a:rPr lang="es-CL" sz="1200" dirty="0">
                <a:solidFill>
                  <a:schemeClr val="tx1"/>
                </a:solidFill>
                <a:latin typeface="Lato Black" panose="020B0604020202020204" charset="0"/>
              </a:rPr>
              <a:t>” </a:t>
            </a:r>
            <a:r>
              <a:rPr lang="es-CL" sz="1200" dirty="0">
                <a:solidFill>
                  <a:schemeClr val="tx1"/>
                </a:solidFill>
                <a:latin typeface="Goudy Old Style" panose="02020502050305020303" pitchFamily="18" charset="0"/>
              </a:rPr>
              <a:t>se centra en la comprensión y manejo conceptual de contenidos matemáticos, relaciones y propiedades. Así como también en la aplicación de procedimientos rutinarios o estandarizados en situaciones directas, donde los pasos a seguir están previamente definidos permitiendo evaluar el recuerdo y comprensión de conceptos, su aplicación y procedimientos (algoritmos) propios de la matemática.</a:t>
            </a:r>
            <a:endParaRPr lang="es-DO" sz="1200" dirty="0">
              <a:solidFill>
                <a:schemeClr val="tx1"/>
              </a:solidFill>
              <a:latin typeface="Goudy Old Style" panose="02020502050305020303" pitchFamily="18" charset="0"/>
            </a:endParaRPr>
          </a:p>
        </p:txBody>
      </p:sp>
    </p:spTree>
    <p:extLst>
      <p:ext uri="{BB962C8B-B14F-4D97-AF65-F5344CB8AC3E}">
        <p14:creationId xmlns:p14="http://schemas.microsoft.com/office/powerpoint/2010/main" val="3769445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DO" dirty="0">
                <a:solidFill>
                  <a:srgbClr val="002060"/>
                </a:solidFill>
                <a:latin typeface="Lato Black" panose="020B0604020202020204" charset="0"/>
                <a:ea typeface="Lato Black" panose="020B0604020202020204" charset="0"/>
                <a:cs typeface="Lato Black" panose="020B0604020202020204" charset="0"/>
              </a:rPr>
              <a:t>INDICADORES DE LOGRO</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12</a:t>
            </a:fld>
            <a:endParaRPr lang="es-DO"/>
          </a:p>
        </p:txBody>
      </p:sp>
      <p:sp>
        <p:nvSpPr>
          <p:cNvPr id="7" name="Rectángulo redondeado 6"/>
          <p:cNvSpPr/>
          <p:nvPr/>
        </p:nvSpPr>
        <p:spPr>
          <a:xfrm>
            <a:off x="2665379" y="1459149"/>
            <a:ext cx="5223753" cy="339947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Font typeface="Wingdings 2" panose="05020102010507070707" pitchFamily="18" charset="2"/>
              <a:buNone/>
            </a:pPr>
            <a:r>
              <a:rPr lang="es-MX" altLang="es-DO" sz="2000" dirty="0">
                <a:solidFill>
                  <a:srgbClr val="002060"/>
                </a:solidFill>
              </a:rPr>
              <a:t>Los indicadores son enunciados que describen indicios, pistas, conductas, comportamientos y señales observables y evaluables del desempeño de niñas y niños; permiten apreciar externamente lo que sucede internamente en el niño o la niña; y son referentes que sirven para valorar el desempeño de los y las estudiantes, describiendo el logro de capacidades y actitudes en diversos niveles.</a:t>
            </a:r>
            <a:endParaRPr lang="en-US" altLang="es-DO" sz="2000" dirty="0">
              <a:solidFill>
                <a:srgbClr val="002060"/>
              </a:solidFill>
            </a:endParaRPr>
          </a:p>
        </p:txBody>
      </p:sp>
      <p:pic>
        <p:nvPicPr>
          <p:cNvPr id="8" name="Picture 2" descr="https://2.bp.blogspot.com/-BUnzzv2F4sw/TZ4ODF3_DBI/AAAAAAAACII/pyWfv8mlY5k/s400/lu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54" y="1261825"/>
            <a:ext cx="24352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Logo institucional del ministerio de educación de la República Dominic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8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735" y="-77821"/>
            <a:ext cx="8608979" cy="846306"/>
          </a:xfrm>
        </p:spPr>
        <p:txBody>
          <a:bodyPr/>
          <a:lstStyle/>
          <a:p>
            <a:r>
              <a:rPr lang="es-DO" sz="2400" dirty="0" smtClean="0">
                <a:solidFill>
                  <a:srgbClr val="002060"/>
                </a:solidFill>
                <a:latin typeface="Lato Black" panose="020B0604020202020204" charset="0"/>
                <a:ea typeface="Lato Black" panose="020B0604020202020204" charset="0"/>
                <a:cs typeface="Lato Black" panose="020B0604020202020204" charset="0"/>
              </a:rPr>
              <a:t>Tabla de especificaciones</a:t>
            </a:r>
            <a:r>
              <a:rPr lang="es-DO" sz="2400" dirty="0"/>
              <a:t> </a:t>
            </a:r>
            <a:r>
              <a:rPr lang="es-DO" sz="2400" dirty="0">
                <a:solidFill>
                  <a:srgbClr val="002060"/>
                </a:solidFill>
                <a:latin typeface="Lato Black" panose="020B0604020202020204" charset="0"/>
                <a:ea typeface="Lato Black" panose="020B0604020202020204" charset="0"/>
                <a:cs typeface="Lato Black" panose="020B0604020202020204" charset="0"/>
              </a:rPr>
              <a:t>Matemática 3ro </a:t>
            </a:r>
            <a:r>
              <a:rPr lang="es-DO" sz="2400" dirty="0" smtClean="0">
                <a:solidFill>
                  <a:srgbClr val="002060"/>
                </a:solidFill>
                <a:latin typeface="Lato Black" panose="020B0604020202020204" charset="0"/>
                <a:ea typeface="Lato Black" panose="020B0604020202020204" charset="0"/>
                <a:cs typeface="Lato Black" panose="020B0604020202020204" charset="0"/>
              </a:rPr>
              <a:t>de Primaria </a:t>
            </a:r>
            <a:endParaRPr lang="es-DO" sz="2400" dirty="0">
              <a:solidFill>
                <a:srgbClr val="002060"/>
              </a:solidFill>
              <a:latin typeface="Lato Black" panose="020B0604020202020204" charset="0"/>
              <a:ea typeface="Lato Black" panose="020B0604020202020204" charset="0"/>
              <a:cs typeface="Lato Black" panose="020B0604020202020204" charset="0"/>
            </a:endParaRPr>
          </a:p>
        </p:txBody>
      </p:sp>
      <p:sp>
        <p:nvSpPr>
          <p:cNvPr id="3" name="Marcador de texto 2"/>
          <p:cNvSpPr>
            <a:spLocks noGrp="1"/>
          </p:cNvSpPr>
          <p:nvPr>
            <p:ph type="body" idx="1"/>
          </p:nvPr>
        </p:nvSpPr>
        <p:spPr>
          <a:xfrm>
            <a:off x="480656" y="1034163"/>
            <a:ext cx="8182688" cy="1537587"/>
          </a:xfrm>
        </p:spPr>
        <p:txBody>
          <a:bodyPr/>
          <a:lstStyle/>
          <a:p>
            <a:pPr algn="just"/>
            <a:r>
              <a:rPr lang="es-DO" sz="1400" dirty="0"/>
              <a:t>La matriz de evaluación contiene la distribución de los distintos contenidos y habilidades a evaluar, así como los pesos de cada uno.</a:t>
            </a:r>
          </a:p>
          <a:p>
            <a:pPr marL="76200" indent="0" algn="just">
              <a:buNone/>
            </a:pPr>
            <a:r>
              <a:rPr lang="es-DO" sz="1400" dirty="0"/>
              <a:t>Tomando como base los indicadores de logro del currículo  (se hace una selección de aquellos que pueden ser evaluados en lápiz y papel) y de acuerdo al juicio experto de especialistas en el área se establecen las habilidades correspondientes, que sirven guía para la elaboración de la Prueba.</a:t>
            </a:r>
            <a:endParaRPr lang="en-US" sz="1400" dirty="0"/>
          </a:p>
          <a:p>
            <a:pPr marL="0" indent="0" algn="just">
              <a:buNone/>
            </a:pPr>
            <a:r>
              <a:rPr lang="es-DO" sz="1400" dirty="0">
                <a:cs typeface="Times New Roman" panose="02020603050405020304" pitchFamily="18" charset="0"/>
              </a:rPr>
              <a:t>  El siguiente ejemplo nos ilustra cómo se organizan estos aspectos en la tabla descrita en el Marco.</a:t>
            </a:r>
          </a:p>
          <a:p>
            <a:pPr marL="0" indent="0" algn="just">
              <a:buNone/>
            </a:pPr>
            <a:endParaRPr lang="es-DO" sz="1400" dirty="0">
              <a:cs typeface="Times New Roman" panose="02020603050405020304" pitchFamily="18" charset="0"/>
            </a:endParaRP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13</a:t>
            </a:fld>
            <a:endParaRPr lang="es-DO"/>
          </a:p>
        </p:txBody>
      </p:sp>
      <p:pic>
        <p:nvPicPr>
          <p:cNvPr id="6" name="Picture 4" descr="Logo institucional del ministerio de educación de la República Domin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p:cNvGraphicFramePr>
            <a:graphicFrameLocks noGrp="1"/>
          </p:cNvGraphicFramePr>
          <p:nvPr>
            <p:extLst>
              <p:ext uri="{D42A27DB-BD31-4B8C-83A1-F6EECF244321}">
                <p14:modId xmlns:p14="http://schemas.microsoft.com/office/powerpoint/2010/main" val="3774141186"/>
              </p:ext>
            </p:extLst>
          </p:nvPr>
        </p:nvGraphicFramePr>
        <p:xfrm>
          <a:off x="903944" y="3071974"/>
          <a:ext cx="7576640" cy="1775722"/>
        </p:xfrm>
        <a:graphic>
          <a:graphicData uri="http://schemas.openxmlformats.org/drawingml/2006/table">
            <a:tbl>
              <a:tblPr firstRow="1" bandRow="1">
                <a:tableStyleId>{039A4228-8AF3-48BF-947E-AB1C9F7F558F}</a:tableStyleId>
              </a:tblPr>
              <a:tblGrid>
                <a:gridCol w="1755562">
                  <a:extLst>
                    <a:ext uri="{9D8B030D-6E8A-4147-A177-3AD203B41FA5}">
                      <a16:colId xmlns:a16="http://schemas.microsoft.com/office/drawing/2014/main" val="4286765090"/>
                    </a:ext>
                  </a:extLst>
                </a:gridCol>
                <a:gridCol w="4103359">
                  <a:extLst>
                    <a:ext uri="{9D8B030D-6E8A-4147-A177-3AD203B41FA5}">
                      <a16:colId xmlns:a16="http://schemas.microsoft.com/office/drawing/2014/main" val="810811140"/>
                    </a:ext>
                  </a:extLst>
                </a:gridCol>
                <a:gridCol w="1717719">
                  <a:extLst>
                    <a:ext uri="{9D8B030D-6E8A-4147-A177-3AD203B41FA5}">
                      <a16:colId xmlns:a16="http://schemas.microsoft.com/office/drawing/2014/main" val="2222164336"/>
                    </a:ext>
                  </a:extLst>
                </a:gridCol>
              </a:tblGrid>
              <a:tr h="0">
                <a:tc>
                  <a:txBody>
                    <a:bodyPr/>
                    <a:lstStyle/>
                    <a:p>
                      <a:r>
                        <a:rPr lang="es-DO" sz="1200" dirty="0"/>
                        <a:t>EJE TEMÁTICO</a:t>
                      </a:r>
                    </a:p>
                  </a:txBody>
                  <a:tcPr>
                    <a:solidFill>
                      <a:schemeClr val="accent1">
                        <a:lumMod val="40000"/>
                        <a:lumOff val="60000"/>
                      </a:schemeClr>
                    </a:solidFill>
                  </a:tcPr>
                </a:tc>
                <a:tc>
                  <a:txBody>
                    <a:bodyPr/>
                    <a:lstStyle/>
                    <a:p>
                      <a:r>
                        <a:rPr lang="es-DO" sz="1200" dirty="0"/>
                        <a:t>INDICADOR DE EVALUACIÓN</a:t>
                      </a:r>
                    </a:p>
                  </a:txBody>
                  <a:tcPr>
                    <a:solidFill>
                      <a:schemeClr val="accent1">
                        <a:lumMod val="40000"/>
                        <a:lumOff val="60000"/>
                      </a:schemeClr>
                    </a:solidFill>
                  </a:tcPr>
                </a:tc>
                <a:tc>
                  <a:txBody>
                    <a:bodyPr/>
                    <a:lstStyle/>
                    <a:p>
                      <a:r>
                        <a:rPr lang="es-DO" sz="1200" dirty="0"/>
                        <a:t>HABILIDAD</a:t>
                      </a:r>
                    </a:p>
                  </a:txBody>
                  <a:tcPr>
                    <a:solidFill>
                      <a:schemeClr val="accent1">
                        <a:lumMod val="40000"/>
                        <a:lumOff val="60000"/>
                      </a:schemeClr>
                    </a:solidFill>
                  </a:tcPr>
                </a:tc>
                <a:extLst>
                  <a:ext uri="{0D108BD9-81ED-4DB2-BD59-A6C34878D82A}">
                    <a16:rowId xmlns:a16="http://schemas.microsoft.com/office/drawing/2014/main" val="2659779245"/>
                  </a:ext>
                </a:extLst>
              </a:tr>
              <a:tr h="656863">
                <a:tc>
                  <a:txBody>
                    <a:bodyPr/>
                    <a:lstStyle/>
                    <a:p>
                      <a:r>
                        <a:rPr lang="es-DO" sz="1200" dirty="0"/>
                        <a:t>Estadística</a:t>
                      </a:r>
                    </a:p>
                  </a:txBody>
                  <a:tcPr>
                    <a:solidFill>
                      <a:schemeClr val="accent3">
                        <a:lumMod val="20000"/>
                        <a:lumOff val="80000"/>
                      </a:schemeClr>
                    </a:solidFill>
                  </a:tcPr>
                </a:tc>
                <a:tc>
                  <a:txBody>
                    <a:bodyPr/>
                    <a:lstStyle/>
                    <a:p>
                      <a:r>
                        <a:rPr lang="es-DO" sz="1200" dirty="0"/>
                        <a:t>Organiza en un gráfico de barra simple o en un pictograma datos recolectados en situaciones escolares y de la comunidad.</a:t>
                      </a:r>
                    </a:p>
                  </a:txBody>
                  <a:tcPr/>
                </a:tc>
                <a:tc>
                  <a:txBody>
                    <a:bodyPr/>
                    <a:lstStyle/>
                    <a:p>
                      <a:r>
                        <a:rPr lang="es-DO" sz="1200" dirty="0"/>
                        <a:t>Razonamiento matemático</a:t>
                      </a:r>
                    </a:p>
                  </a:txBody>
                  <a:tcPr>
                    <a:solidFill>
                      <a:schemeClr val="accent4">
                        <a:lumMod val="20000"/>
                        <a:lumOff val="80000"/>
                      </a:schemeClr>
                    </a:solidFill>
                  </a:tcPr>
                </a:tc>
                <a:extLst>
                  <a:ext uri="{0D108BD9-81ED-4DB2-BD59-A6C34878D82A}">
                    <a16:rowId xmlns:a16="http://schemas.microsoft.com/office/drawing/2014/main" val="1452035185"/>
                  </a:ext>
                </a:extLst>
              </a:tr>
              <a:tr h="844539">
                <a:tc>
                  <a:txBody>
                    <a:bodyPr/>
                    <a:lstStyle/>
                    <a:p>
                      <a:r>
                        <a:rPr lang="es-DO" sz="1200" dirty="0"/>
                        <a:t>Números y operaciones</a:t>
                      </a:r>
                    </a:p>
                  </a:txBody>
                  <a:tcPr>
                    <a:solidFill>
                      <a:schemeClr val="accent3">
                        <a:lumMod val="20000"/>
                        <a:lumOff val="80000"/>
                      </a:schemeClr>
                    </a:solidFill>
                  </a:tcPr>
                </a:tc>
                <a:tc>
                  <a:txBody>
                    <a:bodyPr/>
                    <a:lstStyle/>
                    <a:p>
                      <a:r>
                        <a:rPr lang="es-DO" sz="1200" dirty="0"/>
                        <a:t>Resuelve problemas que involucren repartición y agrupación en partes iguales en contextos del centro escolar y familiar.</a:t>
                      </a:r>
                    </a:p>
                  </a:txBody>
                  <a:tcPr/>
                </a:tc>
                <a:tc>
                  <a:txBody>
                    <a:bodyPr/>
                    <a:lstStyle/>
                    <a:p>
                      <a:r>
                        <a:rPr lang="es-DO" sz="1200" dirty="0"/>
                        <a:t>Aplicación de estrategias de resolución de problemas.</a:t>
                      </a:r>
                    </a:p>
                  </a:txBody>
                  <a:tcPr>
                    <a:solidFill>
                      <a:schemeClr val="accent4">
                        <a:lumMod val="20000"/>
                        <a:lumOff val="80000"/>
                      </a:schemeClr>
                    </a:solidFill>
                  </a:tcPr>
                </a:tc>
                <a:extLst>
                  <a:ext uri="{0D108BD9-81ED-4DB2-BD59-A6C34878D82A}">
                    <a16:rowId xmlns:a16="http://schemas.microsoft.com/office/drawing/2014/main" val="88514608"/>
                  </a:ext>
                </a:extLst>
              </a:tr>
            </a:tbl>
          </a:graphicData>
        </a:graphic>
      </p:graphicFrame>
    </p:spTree>
    <p:extLst>
      <p:ext uri="{BB962C8B-B14F-4D97-AF65-F5344CB8AC3E}">
        <p14:creationId xmlns:p14="http://schemas.microsoft.com/office/powerpoint/2010/main" val="293280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7215-82BE-4D53-ABBC-772A2CA49E33}"/>
              </a:ext>
            </a:extLst>
          </p:cNvPr>
          <p:cNvSpPr>
            <a:spLocks noGrp="1"/>
          </p:cNvSpPr>
          <p:nvPr>
            <p:ph type="title"/>
          </p:nvPr>
        </p:nvSpPr>
        <p:spPr>
          <a:xfrm>
            <a:off x="780584" y="159392"/>
            <a:ext cx="7801354" cy="777096"/>
          </a:xfrm>
        </p:spPr>
        <p:txBody>
          <a:bodyPr/>
          <a:lstStyle/>
          <a:p>
            <a:r>
              <a:rPr lang="es-DO" dirty="0"/>
              <a:t/>
            </a:r>
            <a:br>
              <a:rPr lang="es-DO" dirty="0"/>
            </a:br>
            <a:r>
              <a:rPr lang="es-DO" sz="2400" dirty="0">
                <a:solidFill>
                  <a:srgbClr val="002060"/>
                </a:solidFill>
                <a:latin typeface="Lato Black" panose="020B0604020202020204" charset="0"/>
                <a:ea typeface="Lato Black" panose="020B0604020202020204" charset="0"/>
                <a:cs typeface="Lato Black" panose="020B0604020202020204" charset="0"/>
              </a:rPr>
              <a:t>Tabla de especificaciones</a:t>
            </a:r>
            <a:r>
              <a:rPr lang="es-DO" sz="2400" dirty="0">
                <a:solidFill>
                  <a:prstClr val="black"/>
                </a:solidFill>
              </a:rPr>
              <a:t> </a:t>
            </a:r>
            <a:r>
              <a:rPr lang="es-DO" sz="2400" dirty="0">
                <a:solidFill>
                  <a:srgbClr val="002060"/>
                </a:solidFill>
                <a:latin typeface="Lato Black" panose="020B0604020202020204" charset="0"/>
                <a:ea typeface="Lato Black" panose="020B0604020202020204" charset="0"/>
                <a:cs typeface="Lato Black" panose="020B0604020202020204" charset="0"/>
              </a:rPr>
              <a:t>Matemática 3ro </a:t>
            </a:r>
            <a:r>
              <a:rPr lang="es-DO" sz="2400" dirty="0" smtClean="0">
                <a:solidFill>
                  <a:srgbClr val="002060"/>
                </a:solidFill>
                <a:latin typeface="Lato Black" panose="020B0604020202020204" charset="0"/>
                <a:ea typeface="Lato Black" panose="020B0604020202020204" charset="0"/>
                <a:cs typeface="Lato Black" panose="020B0604020202020204" charset="0"/>
              </a:rPr>
              <a:t>de Primaria </a:t>
            </a:r>
            <a:endParaRPr lang="en-US" sz="2800" dirty="0"/>
          </a:p>
        </p:txBody>
      </p:sp>
      <p:sp>
        <p:nvSpPr>
          <p:cNvPr id="4" name="Slide Number Placeholder 3">
            <a:extLst>
              <a:ext uri="{FF2B5EF4-FFF2-40B4-BE49-F238E27FC236}">
                <a16:creationId xmlns:a16="http://schemas.microsoft.com/office/drawing/2014/main" id="{6FB62A23-8292-4372-9378-E309C5E550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14</a:t>
            </a:fld>
            <a:endParaRPr lang="es-DO"/>
          </a:p>
        </p:txBody>
      </p:sp>
      <p:pic>
        <p:nvPicPr>
          <p:cNvPr id="6" name="Picture 5" descr="Graphical user interface, text, application&#10;&#10;Description automatically generated">
            <a:extLst>
              <a:ext uri="{FF2B5EF4-FFF2-40B4-BE49-F238E27FC236}">
                <a16:creationId xmlns:a16="http://schemas.microsoft.com/office/drawing/2014/main" id="{7C0F1EA2-22A4-4B12-A4B4-F50F5E291939}"/>
              </a:ext>
            </a:extLst>
          </p:cNvPr>
          <p:cNvPicPr>
            <a:picLocks noChangeAspect="1"/>
          </p:cNvPicPr>
          <p:nvPr/>
        </p:nvPicPr>
        <p:blipFill rotWithShape="1">
          <a:blip r:embed="rId2"/>
          <a:srcRect l="39565" t="28656" r="21612" b="24816"/>
          <a:stretch/>
        </p:blipFill>
        <p:spPr bwMode="auto">
          <a:xfrm>
            <a:off x="1360449" y="936487"/>
            <a:ext cx="5940475" cy="40044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091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7215-82BE-4D53-ABBC-772A2CA49E33}"/>
              </a:ext>
            </a:extLst>
          </p:cNvPr>
          <p:cNvSpPr>
            <a:spLocks noGrp="1"/>
          </p:cNvSpPr>
          <p:nvPr>
            <p:ph type="title"/>
          </p:nvPr>
        </p:nvSpPr>
        <p:spPr>
          <a:xfrm>
            <a:off x="780584" y="375560"/>
            <a:ext cx="7642304" cy="425348"/>
          </a:xfrm>
        </p:spPr>
        <p:txBody>
          <a:bodyPr/>
          <a:lstStyle/>
          <a:p>
            <a:r>
              <a:rPr lang="es-DO" sz="2400" dirty="0">
                <a:solidFill>
                  <a:srgbClr val="002060"/>
                </a:solidFill>
                <a:latin typeface="Lato Black" panose="020B0604020202020204" charset="0"/>
                <a:ea typeface="Lato Black" panose="020B0604020202020204" charset="0"/>
                <a:cs typeface="Lato Black" panose="020B0604020202020204" charset="0"/>
              </a:rPr>
              <a:t>Tabla de especificaciones</a:t>
            </a:r>
            <a:r>
              <a:rPr lang="es-DO" sz="2400" dirty="0">
                <a:solidFill>
                  <a:prstClr val="black"/>
                </a:solidFill>
              </a:rPr>
              <a:t> </a:t>
            </a:r>
            <a:r>
              <a:rPr lang="es-DO" sz="2400" dirty="0">
                <a:solidFill>
                  <a:srgbClr val="002060"/>
                </a:solidFill>
                <a:latin typeface="Lato Black" panose="020B0604020202020204" charset="0"/>
                <a:ea typeface="Lato Black" panose="020B0604020202020204" charset="0"/>
                <a:cs typeface="Lato Black" panose="020B0604020202020204" charset="0"/>
              </a:rPr>
              <a:t>Matemática 3ro </a:t>
            </a:r>
            <a:r>
              <a:rPr lang="es-DO" sz="2400" dirty="0" smtClean="0">
                <a:solidFill>
                  <a:srgbClr val="002060"/>
                </a:solidFill>
                <a:latin typeface="Lato Black" panose="020B0604020202020204" charset="0"/>
                <a:ea typeface="Lato Black" panose="020B0604020202020204" charset="0"/>
                <a:cs typeface="Lato Black" panose="020B0604020202020204" charset="0"/>
              </a:rPr>
              <a:t> de Primaria </a:t>
            </a:r>
            <a:endParaRPr lang="en-US" sz="2800" dirty="0"/>
          </a:p>
        </p:txBody>
      </p:sp>
      <p:sp>
        <p:nvSpPr>
          <p:cNvPr id="4" name="Slide Number Placeholder 3">
            <a:extLst>
              <a:ext uri="{FF2B5EF4-FFF2-40B4-BE49-F238E27FC236}">
                <a16:creationId xmlns:a16="http://schemas.microsoft.com/office/drawing/2014/main" id="{6FB62A23-8292-4372-9378-E309C5E550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15</a:t>
            </a:fld>
            <a:endParaRPr lang="es-DO"/>
          </a:p>
        </p:txBody>
      </p:sp>
      <p:pic>
        <p:nvPicPr>
          <p:cNvPr id="5" name="Picture 4" descr="Graphical user interface, application, Word&#10;&#10;Description automatically generated">
            <a:extLst>
              <a:ext uri="{FF2B5EF4-FFF2-40B4-BE49-F238E27FC236}">
                <a16:creationId xmlns:a16="http://schemas.microsoft.com/office/drawing/2014/main" id="{5ACC6F3B-EAE1-48D3-8F23-C62709959AC9}"/>
              </a:ext>
            </a:extLst>
          </p:cNvPr>
          <p:cNvPicPr>
            <a:picLocks noChangeAspect="1"/>
          </p:cNvPicPr>
          <p:nvPr/>
        </p:nvPicPr>
        <p:blipFill rotWithShape="1">
          <a:blip r:embed="rId2"/>
          <a:srcRect l="45906" t="25025" r="27086" b="24291"/>
          <a:stretch/>
        </p:blipFill>
        <p:spPr bwMode="auto">
          <a:xfrm>
            <a:off x="698809" y="858799"/>
            <a:ext cx="3873191" cy="4087852"/>
          </a:xfrm>
          <a:prstGeom prst="rect">
            <a:avLst/>
          </a:prstGeom>
          <a:ln>
            <a:noFill/>
          </a:ln>
          <a:extLst>
            <a:ext uri="{53640926-AAD7-44D8-BBD7-CCE9431645EC}">
              <a14:shadowObscured xmlns:a14="http://schemas.microsoft.com/office/drawing/2010/main"/>
            </a:ext>
          </a:extLst>
        </p:spPr>
      </p:pic>
      <p:pic>
        <p:nvPicPr>
          <p:cNvPr id="6" name="Picture 5" descr="Graphical user interface, text&#10;&#10;Description automatically generated with medium confidence">
            <a:extLst>
              <a:ext uri="{FF2B5EF4-FFF2-40B4-BE49-F238E27FC236}">
                <a16:creationId xmlns:a16="http://schemas.microsoft.com/office/drawing/2014/main" id="{09C3EA83-85AF-4C78-912B-F76E8DAC6325}"/>
              </a:ext>
            </a:extLst>
          </p:cNvPr>
          <p:cNvPicPr>
            <a:picLocks noChangeAspect="1"/>
          </p:cNvPicPr>
          <p:nvPr/>
        </p:nvPicPr>
        <p:blipFill rotWithShape="1">
          <a:blip r:embed="rId3"/>
          <a:srcRect l="45747" t="24111" r="25249" b="39063"/>
          <a:stretch/>
        </p:blipFill>
        <p:spPr bwMode="auto">
          <a:xfrm>
            <a:off x="4936137" y="1538837"/>
            <a:ext cx="3818797" cy="2727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654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B62A23-8292-4372-9378-E309C5E550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16</a:t>
            </a:fld>
            <a:endParaRPr lang="es-DO"/>
          </a:p>
        </p:txBody>
      </p:sp>
      <p:pic>
        <p:nvPicPr>
          <p:cNvPr id="6" name="Picture 5" descr="Graphical user interface, text, application, Word&#10;&#10;Description automatically generated">
            <a:extLst>
              <a:ext uri="{FF2B5EF4-FFF2-40B4-BE49-F238E27FC236}">
                <a16:creationId xmlns:a16="http://schemas.microsoft.com/office/drawing/2014/main" id="{543DE092-B903-4D27-926E-8E4620D81FE9}"/>
              </a:ext>
            </a:extLst>
          </p:cNvPr>
          <p:cNvPicPr>
            <a:picLocks noChangeAspect="1"/>
          </p:cNvPicPr>
          <p:nvPr/>
        </p:nvPicPr>
        <p:blipFill rotWithShape="1">
          <a:blip r:embed="rId2"/>
          <a:srcRect l="45195" t="24358" r="26089" b="42721"/>
          <a:stretch/>
        </p:blipFill>
        <p:spPr bwMode="auto">
          <a:xfrm>
            <a:off x="2087879" y="1013460"/>
            <a:ext cx="4869181" cy="3139440"/>
          </a:xfrm>
          <a:prstGeom prst="rect">
            <a:avLst/>
          </a:prstGeom>
          <a:ln>
            <a:noFill/>
          </a:ln>
          <a:extLst>
            <a:ext uri="{53640926-AAD7-44D8-BBD7-CCE9431645EC}">
              <a14:shadowObscured xmlns:a14="http://schemas.microsoft.com/office/drawing/2010/main"/>
            </a:ext>
          </a:extLst>
        </p:spPr>
      </p:pic>
      <p:sp>
        <p:nvSpPr>
          <p:cNvPr id="3" name="Título 2"/>
          <p:cNvSpPr>
            <a:spLocks noGrp="1"/>
          </p:cNvSpPr>
          <p:nvPr>
            <p:ph type="title"/>
          </p:nvPr>
        </p:nvSpPr>
        <p:spPr>
          <a:xfrm>
            <a:off x="676149" y="134224"/>
            <a:ext cx="7712841" cy="966815"/>
          </a:xfrm>
        </p:spPr>
        <p:txBody>
          <a:bodyPr/>
          <a:lstStyle/>
          <a:p>
            <a:pPr lvl="0" defTabSz="914400">
              <a:lnSpc>
                <a:spcPct val="100000"/>
              </a:lnSpc>
            </a:pPr>
            <a:r>
              <a:rPr lang="es-DO" sz="2400" dirty="0" smtClean="0">
                <a:solidFill>
                  <a:srgbClr val="002060"/>
                </a:solidFill>
                <a:latin typeface="Lato Black" panose="020B0604020202020204" charset="0"/>
                <a:ea typeface="Lato Black" panose="020B0604020202020204" charset="0"/>
                <a:cs typeface="Lato Black" panose="020B0604020202020204" charset="0"/>
              </a:rPr>
              <a:t/>
            </a:r>
            <a:br>
              <a:rPr lang="es-DO" sz="2400" dirty="0" smtClean="0">
                <a:solidFill>
                  <a:srgbClr val="002060"/>
                </a:solidFill>
                <a:latin typeface="Lato Black" panose="020B0604020202020204" charset="0"/>
                <a:ea typeface="Lato Black" panose="020B0604020202020204" charset="0"/>
                <a:cs typeface="Lato Black" panose="020B0604020202020204" charset="0"/>
              </a:rPr>
            </a:br>
            <a:r>
              <a:rPr lang="es-DO" sz="2400" dirty="0" smtClean="0">
                <a:solidFill>
                  <a:srgbClr val="002060"/>
                </a:solidFill>
                <a:latin typeface="Lato Black" panose="020B0604020202020204" charset="0"/>
                <a:ea typeface="Lato Black" panose="020B0604020202020204" charset="0"/>
                <a:cs typeface="Lato Black" panose="020B0604020202020204" charset="0"/>
              </a:rPr>
              <a:t>Tabla </a:t>
            </a:r>
            <a:r>
              <a:rPr lang="es-DO" sz="2400" dirty="0">
                <a:solidFill>
                  <a:srgbClr val="002060"/>
                </a:solidFill>
                <a:latin typeface="Lato Black" panose="020B0604020202020204" charset="0"/>
                <a:ea typeface="Lato Black" panose="020B0604020202020204" charset="0"/>
                <a:cs typeface="Lato Black" panose="020B0604020202020204" charset="0"/>
              </a:rPr>
              <a:t>de especificaciones</a:t>
            </a:r>
            <a:r>
              <a:rPr lang="es-DO" sz="2400" dirty="0">
                <a:solidFill>
                  <a:prstClr val="black"/>
                </a:solidFill>
                <a:latin typeface="Calibri" panose="020F0502020204030204"/>
                <a:ea typeface="+mn-ea"/>
                <a:cs typeface="+mn-cs"/>
              </a:rPr>
              <a:t> </a:t>
            </a:r>
            <a:r>
              <a:rPr lang="es-DO" sz="2400" dirty="0">
                <a:solidFill>
                  <a:srgbClr val="002060"/>
                </a:solidFill>
                <a:latin typeface="Lato Black" panose="020B0604020202020204" charset="0"/>
                <a:ea typeface="Lato Black" panose="020B0604020202020204" charset="0"/>
                <a:cs typeface="Lato Black" panose="020B0604020202020204" charset="0"/>
              </a:rPr>
              <a:t>Matemática 3ro </a:t>
            </a:r>
            <a:r>
              <a:rPr lang="es-DO" sz="2400" dirty="0" smtClean="0">
                <a:solidFill>
                  <a:srgbClr val="002060"/>
                </a:solidFill>
                <a:latin typeface="Lato Black" panose="020B0604020202020204" charset="0"/>
                <a:ea typeface="Lato Black" panose="020B0604020202020204" charset="0"/>
                <a:cs typeface="Lato Black" panose="020B0604020202020204" charset="0"/>
              </a:rPr>
              <a:t>de Primaria </a:t>
            </a:r>
            <a:r>
              <a:rPr lang="en-US" sz="1800" dirty="0">
                <a:solidFill>
                  <a:prstClr val="black"/>
                </a:solidFill>
                <a:latin typeface="Calibri" panose="020F0502020204030204"/>
                <a:ea typeface="+mn-ea"/>
                <a:cs typeface="+mn-cs"/>
              </a:rPr>
              <a:t/>
            </a:r>
            <a:br>
              <a:rPr lang="en-US" sz="1800" dirty="0">
                <a:solidFill>
                  <a:prstClr val="black"/>
                </a:solidFill>
                <a:latin typeface="Calibri" panose="020F0502020204030204"/>
                <a:ea typeface="+mn-ea"/>
                <a:cs typeface="+mn-cs"/>
              </a:rPr>
            </a:br>
            <a:endParaRPr lang="es-DO" dirty="0"/>
          </a:p>
        </p:txBody>
      </p:sp>
    </p:spTree>
    <p:extLst>
      <p:ext uri="{BB962C8B-B14F-4D97-AF65-F5344CB8AC3E}">
        <p14:creationId xmlns:p14="http://schemas.microsoft.com/office/powerpoint/2010/main" val="385673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7215-82BE-4D53-ABBC-772A2CA49E33}"/>
              </a:ext>
            </a:extLst>
          </p:cNvPr>
          <p:cNvSpPr>
            <a:spLocks noGrp="1"/>
          </p:cNvSpPr>
          <p:nvPr>
            <p:ph type="title"/>
          </p:nvPr>
        </p:nvSpPr>
        <p:spPr>
          <a:xfrm>
            <a:off x="780584" y="75501"/>
            <a:ext cx="7699999" cy="725407"/>
          </a:xfrm>
        </p:spPr>
        <p:txBody>
          <a:bodyPr/>
          <a:lstStyle/>
          <a:p>
            <a:pPr lvl="0" defTabSz="914400">
              <a:lnSpc>
                <a:spcPct val="100000"/>
              </a:lnSpc>
            </a:pPr>
            <a:r>
              <a:rPr lang="en-US" sz="1800" dirty="0">
                <a:solidFill>
                  <a:prstClr val="black"/>
                </a:solidFill>
                <a:latin typeface="Calibri" panose="020F0502020204030204"/>
                <a:ea typeface="+mn-ea"/>
                <a:cs typeface="+mn-cs"/>
              </a:rPr>
              <a:t/>
            </a:r>
            <a:br>
              <a:rPr lang="en-US" sz="1800" dirty="0">
                <a:solidFill>
                  <a:prstClr val="black"/>
                </a:solidFill>
                <a:latin typeface="Calibri" panose="020F0502020204030204"/>
                <a:ea typeface="+mn-ea"/>
                <a:cs typeface="+mn-cs"/>
              </a:rPr>
            </a:br>
            <a:r>
              <a:rPr lang="es-DO" sz="2400" dirty="0">
                <a:solidFill>
                  <a:srgbClr val="002060"/>
                </a:solidFill>
                <a:latin typeface="Lato Black" panose="020B0604020202020204" charset="0"/>
                <a:ea typeface="Lato Black" panose="020B0604020202020204" charset="0"/>
                <a:cs typeface="Lato Black" panose="020B0604020202020204" charset="0"/>
              </a:rPr>
              <a:t>Tabla de especificaciones</a:t>
            </a:r>
            <a:r>
              <a:rPr lang="es-DO" sz="2400" dirty="0">
                <a:solidFill>
                  <a:prstClr val="black"/>
                </a:solidFill>
                <a:latin typeface="Calibri" panose="020F0502020204030204"/>
                <a:ea typeface="+mn-ea"/>
                <a:cs typeface="+mn-cs"/>
              </a:rPr>
              <a:t> </a:t>
            </a:r>
            <a:r>
              <a:rPr lang="es-DO" sz="2400" dirty="0">
                <a:solidFill>
                  <a:srgbClr val="002060"/>
                </a:solidFill>
                <a:latin typeface="Lato Black" panose="020B0604020202020204" charset="0"/>
                <a:ea typeface="Lato Black" panose="020B0604020202020204" charset="0"/>
                <a:cs typeface="Lato Black" panose="020B0604020202020204" charset="0"/>
              </a:rPr>
              <a:t>Matemática 3ro </a:t>
            </a:r>
            <a:r>
              <a:rPr lang="es-DO" sz="2400" dirty="0" smtClean="0">
                <a:solidFill>
                  <a:srgbClr val="002060"/>
                </a:solidFill>
                <a:latin typeface="Lato Black" panose="020B0604020202020204" charset="0"/>
                <a:ea typeface="Lato Black" panose="020B0604020202020204" charset="0"/>
                <a:cs typeface="Lato Black" panose="020B0604020202020204" charset="0"/>
              </a:rPr>
              <a:t>de Primaria </a:t>
            </a:r>
            <a:endParaRPr lang="en-US" sz="2400" dirty="0"/>
          </a:p>
        </p:txBody>
      </p:sp>
      <p:sp>
        <p:nvSpPr>
          <p:cNvPr id="4" name="Slide Number Placeholder 3">
            <a:extLst>
              <a:ext uri="{FF2B5EF4-FFF2-40B4-BE49-F238E27FC236}">
                <a16:creationId xmlns:a16="http://schemas.microsoft.com/office/drawing/2014/main" id="{6FB62A23-8292-4372-9378-E309C5E550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17</a:t>
            </a:fld>
            <a:endParaRPr lang="es-DO"/>
          </a:p>
        </p:txBody>
      </p:sp>
      <p:pic>
        <p:nvPicPr>
          <p:cNvPr id="5" name="Picture 4" descr="Graphical user interface, text, application&#10;&#10;Description automatically generated">
            <a:extLst>
              <a:ext uri="{FF2B5EF4-FFF2-40B4-BE49-F238E27FC236}">
                <a16:creationId xmlns:a16="http://schemas.microsoft.com/office/drawing/2014/main" id="{982F3E2E-EDB8-4D04-B48D-7375B12E39B7}"/>
              </a:ext>
            </a:extLst>
          </p:cNvPr>
          <p:cNvPicPr>
            <a:picLocks noChangeAspect="1"/>
          </p:cNvPicPr>
          <p:nvPr/>
        </p:nvPicPr>
        <p:blipFill rotWithShape="1">
          <a:blip r:embed="rId2"/>
          <a:srcRect l="39632" t="23920" r="21811" b="21738"/>
          <a:stretch/>
        </p:blipFill>
        <p:spPr bwMode="auto">
          <a:xfrm>
            <a:off x="1747024" y="800908"/>
            <a:ext cx="5345152" cy="4237010"/>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3331B6CB-C2B7-4EA8-A172-10EDA7D5A9D6}"/>
              </a:ext>
            </a:extLst>
          </p:cNvPr>
          <p:cNvSpPr txBox="1">
            <a:spLocks/>
          </p:cNvSpPr>
          <p:nvPr/>
        </p:nvSpPr>
        <p:spPr>
          <a:xfrm>
            <a:off x="780584" y="375560"/>
            <a:ext cx="7642304" cy="425348"/>
          </a:xfrm>
          <a:prstGeom prst="rect">
            <a:avLst/>
          </a:prstGeom>
        </p:spPr>
        <p:txBody>
          <a:bodyPr spcFirstLastPara="1" vert="horz" wrap="square" lIns="0" tIns="0" rIns="0" bIns="0" rtlCol="0" anchor="b" anchorCtr="0">
            <a:noAutofit/>
          </a:bodyPr>
          <a:lstStyle>
            <a:lvl1pPr lvl="0" algn="l" defTabSz="685800" rtl="0" eaLnBrk="1" latinLnBrk="0" hangingPunct="1">
              <a:lnSpc>
                <a:spcPct val="90000"/>
              </a:lnSpc>
              <a:spcBef>
                <a:spcPts val="0"/>
              </a:spcBef>
              <a:spcAft>
                <a:spcPts val="0"/>
              </a:spcAft>
              <a:buSzPts val="3000"/>
              <a:buNone/>
              <a:defRPr sz="3300" kern="1200">
                <a:solidFill>
                  <a:schemeClr val="tx1"/>
                </a:solidFill>
                <a:latin typeface="+mj-lt"/>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lang="en-US" dirty="0"/>
          </a:p>
        </p:txBody>
      </p:sp>
    </p:spTree>
    <p:extLst>
      <p:ext uri="{BB962C8B-B14F-4D97-AF65-F5344CB8AC3E}">
        <p14:creationId xmlns:p14="http://schemas.microsoft.com/office/powerpoint/2010/main" val="81133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7215-82BE-4D53-ABBC-772A2CA49E33}"/>
              </a:ext>
            </a:extLst>
          </p:cNvPr>
          <p:cNvSpPr>
            <a:spLocks noGrp="1"/>
          </p:cNvSpPr>
          <p:nvPr>
            <p:ph type="title"/>
          </p:nvPr>
        </p:nvSpPr>
        <p:spPr>
          <a:xfrm>
            <a:off x="302004" y="0"/>
            <a:ext cx="8727280" cy="800908"/>
          </a:xfrm>
        </p:spPr>
        <p:txBody>
          <a:bodyPr/>
          <a:lstStyle/>
          <a:p>
            <a:pPr lvl="0" defTabSz="914400">
              <a:lnSpc>
                <a:spcPct val="100000"/>
              </a:lnSpc>
            </a:pPr>
            <a:r>
              <a:rPr lang="es-DO" sz="2400" dirty="0" smtClean="0">
                <a:solidFill>
                  <a:srgbClr val="002060"/>
                </a:solidFill>
                <a:latin typeface="Lato Black" panose="020B0604020202020204" charset="0"/>
                <a:ea typeface="Lato Black" panose="020B0604020202020204" charset="0"/>
                <a:cs typeface="Lato Black" panose="020B0604020202020204" charset="0"/>
              </a:rPr>
              <a:t/>
            </a:r>
            <a:br>
              <a:rPr lang="es-DO" sz="2400" dirty="0" smtClean="0">
                <a:solidFill>
                  <a:srgbClr val="002060"/>
                </a:solidFill>
                <a:latin typeface="Lato Black" panose="020B0604020202020204" charset="0"/>
                <a:ea typeface="Lato Black" panose="020B0604020202020204" charset="0"/>
                <a:cs typeface="Lato Black" panose="020B0604020202020204" charset="0"/>
              </a:rPr>
            </a:br>
            <a:r>
              <a:rPr lang="es-DO" sz="2400" dirty="0">
                <a:solidFill>
                  <a:srgbClr val="002060"/>
                </a:solidFill>
                <a:latin typeface="Lato Black" panose="020B0604020202020204" charset="0"/>
                <a:ea typeface="Lato Black" panose="020B0604020202020204" charset="0"/>
                <a:cs typeface="Lato Black" panose="020B0604020202020204" charset="0"/>
              </a:rPr>
              <a:t/>
            </a:r>
            <a:br>
              <a:rPr lang="es-DO" sz="2400" dirty="0">
                <a:solidFill>
                  <a:srgbClr val="002060"/>
                </a:solidFill>
                <a:latin typeface="Lato Black" panose="020B0604020202020204" charset="0"/>
                <a:ea typeface="Lato Black" panose="020B0604020202020204" charset="0"/>
                <a:cs typeface="Lato Black" panose="020B0604020202020204" charset="0"/>
              </a:rPr>
            </a:br>
            <a:r>
              <a:rPr lang="es-DO" sz="2400" dirty="0" smtClean="0">
                <a:solidFill>
                  <a:srgbClr val="002060"/>
                </a:solidFill>
                <a:latin typeface="Lato Black" panose="020B0604020202020204" charset="0"/>
                <a:ea typeface="Lato Black" panose="020B0604020202020204" charset="0"/>
                <a:cs typeface="Lato Black" panose="020B0604020202020204" charset="0"/>
              </a:rPr>
              <a:t/>
            </a:r>
            <a:br>
              <a:rPr lang="es-DO" sz="2400" dirty="0" smtClean="0">
                <a:solidFill>
                  <a:srgbClr val="002060"/>
                </a:solidFill>
                <a:latin typeface="Lato Black" panose="020B0604020202020204" charset="0"/>
                <a:ea typeface="Lato Black" panose="020B0604020202020204" charset="0"/>
                <a:cs typeface="Lato Black" panose="020B0604020202020204" charset="0"/>
              </a:rPr>
            </a:br>
            <a:r>
              <a:rPr lang="es-DO" sz="2400" dirty="0">
                <a:solidFill>
                  <a:srgbClr val="002060"/>
                </a:solidFill>
                <a:latin typeface="Lato Black" panose="020B0604020202020204" charset="0"/>
                <a:ea typeface="Lato Black" panose="020B0604020202020204" charset="0"/>
                <a:cs typeface="Lato Black" panose="020B0604020202020204" charset="0"/>
              </a:rPr>
              <a:t/>
            </a:r>
            <a:br>
              <a:rPr lang="es-DO" sz="2400" dirty="0">
                <a:solidFill>
                  <a:srgbClr val="002060"/>
                </a:solidFill>
                <a:latin typeface="Lato Black" panose="020B0604020202020204" charset="0"/>
                <a:ea typeface="Lato Black" panose="020B0604020202020204" charset="0"/>
                <a:cs typeface="Lato Black" panose="020B0604020202020204" charset="0"/>
              </a:rPr>
            </a:br>
            <a:r>
              <a:rPr lang="en-US" sz="1800" dirty="0">
                <a:solidFill>
                  <a:prstClr val="black"/>
                </a:solidFill>
                <a:latin typeface="Calibri" panose="020F0502020204030204"/>
                <a:ea typeface="+mn-ea"/>
                <a:cs typeface="+mn-cs"/>
              </a:rPr>
              <a:t/>
            </a:r>
            <a:br>
              <a:rPr lang="en-US" sz="1800" dirty="0">
                <a:solidFill>
                  <a:prstClr val="black"/>
                </a:solidFill>
                <a:latin typeface="Calibri" panose="020F0502020204030204"/>
                <a:ea typeface="+mn-ea"/>
                <a:cs typeface="+mn-cs"/>
              </a:rPr>
            </a:br>
            <a:r>
              <a:rPr lang="es-DO" sz="2800" dirty="0">
                <a:solidFill>
                  <a:srgbClr val="002060"/>
                </a:solidFill>
                <a:latin typeface="Lato Black" panose="020B0604020202020204" charset="0"/>
                <a:ea typeface="Lato Black" panose="020B0604020202020204" charset="0"/>
                <a:cs typeface="Lato Black" panose="020B0604020202020204" charset="0"/>
              </a:rPr>
              <a:t>Tabla de especificaciones</a:t>
            </a:r>
            <a:r>
              <a:rPr lang="es-DO" sz="2800" dirty="0">
                <a:solidFill>
                  <a:prstClr val="black"/>
                </a:solidFill>
                <a:latin typeface="Calibri" panose="020F0502020204030204"/>
                <a:ea typeface="+mn-ea"/>
                <a:cs typeface="+mn-cs"/>
              </a:rPr>
              <a:t> </a:t>
            </a:r>
            <a:r>
              <a:rPr lang="es-DO" sz="2800" dirty="0">
                <a:solidFill>
                  <a:srgbClr val="002060"/>
                </a:solidFill>
                <a:latin typeface="Lato Black" panose="020B0604020202020204" charset="0"/>
                <a:ea typeface="Lato Black" panose="020B0604020202020204" charset="0"/>
                <a:cs typeface="Lato Black" panose="020B0604020202020204" charset="0"/>
              </a:rPr>
              <a:t>Matemática 3ro </a:t>
            </a:r>
            <a:r>
              <a:rPr lang="es-DO" sz="2800" dirty="0" smtClean="0">
                <a:solidFill>
                  <a:srgbClr val="002060"/>
                </a:solidFill>
                <a:latin typeface="Lato Black" panose="020B0604020202020204" charset="0"/>
                <a:ea typeface="Lato Black" panose="020B0604020202020204" charset="0"/>
                <a:cs typeface="Lato Black" panose="020B0604020202020204" charset="0"/>
              </a:rPr>
              <a:t>de Primaria </a:t>
            </a:r>
            <a:endParaRPr lang="en-US" sz="2800" dirty="0"/>
          </a:p>
        </p:txBody>
      </p:sp>
      <p:sp>
        <p:nvSpPr>
          <p:cNvPr id="4" name="Slide Number Placeholder 3">
            <a:extLst>
              <a:ext uri="{FF2B5EF4-FFF2-40B4-BE49-F238E27FC236}">
                <a16:creationId xmlns:a16="http://schemas.microsoft.com/office/drawing/2014/main" id="{6FB62A23-8292-4372-9378-E309C5E550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18</a:t>
            </a:fld>
            <a:endParaRPr lang="es-DO"/>
          </a:p>
        </p:txBody>
      </p:sp>
      <p:pic>
        <p:nvPicPr>
          <p:cNvPr id="6" name="Picture 5" descr="Graphical user interface, text, application, Word&#10;&#10;Description automatically generated">
            <a:extLst>
              <a:ext uri="{FF2B5EF4-FFF2-40B4-BE49-F238E27FC236}">
                <a16:creationId xmlns:a16="http://schemas.microsoft.com/office/drawing/2014/main" id="{A9C14627-2772-4AB6-B2D1-BE05DF539416}"/>
              </a:ext>
            </a:extLst>
          </p:cNvPr>
          <p:cNvPicPr>
            <a:picLocks noChangeAspect="1"/>
          </p:cNvPicPr>
          <p:nvPr/>
        </p:nvPicPr>
        <p:blipFill rotWithShape="1">
          <a:blip r:embed="rId2"/>
          <a:srcRect l="45641" t="23020" r="25673" b="41640"/>
          <a:stretch/>
        </p:blipFill>
        <p:spPr bwMode="auto">
          <a:xfrm>
            <a:off x="172212" y="774211"/>
            <a:ext cx="4399788" cy="3048990"/>
          </a:xfrm>
          <a:prstGeom prst="rect">
            <a:avLst/>
          </a:prstGeom>
          <a:ln>
            <a:noFill/>
          </a:ln>
          <a:extLst>
            <a:ext uri="{53640926-AAD7-44D8-BBD7-CCE9431645EC}">
              <a14:shadowObscured xmlns:a14="http://schemas.microsoft.com/office/drawing/2010/main"/>
            </a:ext>
          </a:extLst>
        </p:spPr>
      </p:pic>
      <p:pic>
        <p:nvPicPr>
          <p:cNvPr id="7" name="Picture 6" descr="Graphical user interface, text, application, Word&#10;&#10;Description automatically generated">
            <a:extLst>
              <a:ext uri="{FF2B5EF4-FFF2-40B4-BE49-F238E27FC236}">
                <a16:creationId xmlns:a16="http://schemas.microsoft.com/office/drawing/2014/main" id="{3AB4203A-AEA3-497A-8C48-233B93DD8439}"/>
              </a:ext>
            </a:extLst>
          </p:cNvPr>
          <p:cNvPicPr>
            <a:picLocks noChangeAspect="1"/>
          </p:cNvPicPr>
          <p:nvPr/>
        </p:nvPicPr>
        <p:blipFill rotWithShape="1">
          <a:blip r:embed="rId2"/>
          <a:srcRect l="45641" t="58575" r="25300" b="16581"/>
          <a:stretch/>
        </p:blipFill>
        <p:spPr bwMode="auto">
          <a:xfrm>
            <a:off x="4331697" y="2394783"/>
            <a:ext cx="4697587" cy="2258991"/>
          </a:xfrm>
          <a:prstGeom prst="rect">
            <a:avLst/>
          </a:prstGeom>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F3C9FE76-CE22-4B23-BEB1-C8FB4F6DE223}"/>
              </a:ext>
            </a:extLst>
          </p:cNvPr>
          <p:cNvSpPr txBox="1">
            <a:spLocks/>
          </p:cNvSpPr>
          <p:nvPr/>
        </p:nvSpPr>
        <p:spPr>
          <a:xfrm>
            <a:off x="780584" y="375560"/>
            <a:ext cx="7642304" cy="425348"/>
          </a:xfrm>
          <a:prstGeom prst="rect">
            <a:avLst/>
          </a:prstGeom>
        </p:spPr>
        <p:txBody>
          <a:bodyPr spcFirstLastPara="1" vert="horz" wrap="square" lIns="0" tIns="0" rIns="0" bIns="0" rtlCol="0" anchor="b" anchorCtr="0">
            <a:noAutofit/>
          </a:bodyPr>
          <a:lstStyle>
            <a:lvl1pPr lvl="0" algn="l" defTabSz="685800" rtl="0" eaLnBrk="1" latinLnBrk="0" hangingPunct="1">
              <a:lnSpc>
                <a:spcPct val="90000"/>
              </a:lnSpc>
              <a:spcBef>
                <a:spcPts val="0"/>
              </a:spcBef>
              <a:spcAft>
                <a:spcPts val="0"/>
              </a:spcAft>
              <a:buSzPts val="3000"/>
              <a:buNone/>
              <a:defRPr sz="3300" kern="1200">
                <a:solidFill>
                  <a:schemeClr val="tx1"/>
                </a:solidFill>
                <a:latin typeface="+mj-lt"/>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lang="en-US" dirty="0"/>
          </a:p>
        </p:txBody>
      </p:sp>
    </p:spTree>
    <p:extLst>
      <p:ext uri="{BB962C8B-B14F-4D97-AF65-F5344CB8AC3E}">
        <p14:creationId xmlns:p14="http://schemas.microsoft.com/office/powerpoint/2010/main" val="216051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7215-82BE-4D53-ABBC-772A2CA49E33}"/>
              </a:ext>
            </a:extLst>
          </p:cNvPr>
          <p:cNvSpPr>
            <a:spLocks noGrp="1"/>
          </p:cNvSpPr>
          <p:nvPr>
            <p:ph type="title"/>
          </p:nvPr>
        </p:nvSpPr>
        <p:spPr>
          <a:xfrm>
            <a:off x="327170" y="327102"/>
            <a:ext cx="8702113" cy="473806"/>
          </a:xfrm>
        </p:spPr>
        <p:txBody>
          <a:bodyPr/>
          <a:lstStyle/>
          <a:p>
            <a:pPr lvl="0" defTabSz="914400">
              <a:lnSpc>
                <a:spcPct val="100000"/>
              </a:lnSpc>
            </a:pPr>
            <a:r>
              <a:rPr lang="en-US" sz="1800" dirty="0">
                <a:solidFill>
                  <a:prstClr val="black"/>
                </a:solidFill>
                <a:latin typeface="Calibri" panose="020F0502020204030204"/>
                <a:ea typeface="+mn-ea"/>
                <a:cs typeface="+mn-cs"/>
              </a:rPr>
              <a:t/>
            </a:r>
            <a:br>
              <a:rPr lang="en-US" sz="1800" dirty="0">
                <a:solidFill>
                  <a:prstClr val="black"/>
                </a:solidFill>
                <a:latin typeface="Calibri" panose="020F0502020204030204"/>
                <a:ea typeface="+mn-ea"/>
                <a:cs typeface="+mn-cs"/>
              </a:rPr>
            </a:br>
            <a:r>
              <a:rPr lang="es-DO" sz="2800" dirty="0">
                <a:solidFill>
                  <a:srgbClr val="002060"/>
                </a:solidFill>
                <a:latin typeface="Lato Black" panose="020B0604020202020204" charset="0"/>
                <a:ea typeface="Lato Black" panose="020B0604020202020204" charset="0"/>
                <a:cs typeface="Lato Black" panose="020B0604020202020204" charset="0"/>
              </a:rPr>
              <a:t>Tabla de especificaciones</a:t>
            </a:r>
            <a:r>
              <a:rPr lang="es-DO" sz="2800" dirty="0">
                <a:solidFill>
                  <a:prstClr val="black"/>
                </a:solidFill>
                <a:latin typeface="Calibri" panose="020F0502020204030204"/>
                <a:ea typeface="+mn-ea"/>
                <a:cs typeface="+mn-cs"/>
              </a:rPr>
              <a:t> </a:t>
            </a:r>
            <a:r>
              <a:rPr lang="es-DO" sz="2800" dirty="0">
                <a:solidFill>
                  <a:srgbClr val="002060"/>
                </a:solidFill>
                <a:latin typeface="Lato Black" panose="020B0604020202020204" charset="0"/>
                <a:ea typeface="Lato Black" panose="020B0604020202020204" charset="0"/>
                <a:cs typeface="Lato Black" panose="020B0604020202020204" charset="0"/>
              </a:rPr>
              <a:t>Matemática 3ro </a:t>
            </a:r>
            <a:r>
              <a:rPr lang="es-DO" sz="2800" dirty="0" smtClean="0">
                <a:solidFill>
                  <a:srgbClr val="002060"/>
                </a:solidFill>
                <a:latin typeface="Lato Black" panose="020B0604020202020204" charset="0"/>
                <a:ea typeface="Lato Black" panose="020B0604020202020204" charset="0"/>
                <a:cs typeface="Lato Black" panose="020B0604020202020204" charset="0"/>
              </a:rPr>
              <a:t>de Primaria </a:t>
            </a:r>
            <a:endParaRPr lang="en-US" sz="2800" dirty="0"/>
          </a:p>
        </p:txBody>
      </p:sp>
      <p:sp>
        <p:nvSpPr>
          <p:cNvPr id="4" name="Slide Number Placeholder 3">
            <a:extLst>
              <a:ext uri="{FF2B5EF4-FFF2-40B4-BE49-F238E27FC236}">
                <a16:creationId xmlns:a16="http://schemas.microsoft.com/office/drawing/2014/main" id="{6FB62A23-8292-4372-9378-E309C5E550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19</a:t>
            </a:fld>
            <a:endParaRPr lang="es-DO"/>
          </a:p>
        </p:txBody>
      </p:sp>
      <p:pic>
        <p:nvPicPr>
          <p:cNvPr id="7" name="Picture 6" descr="Graphical user interface, text&#10;&#10;Description automatically generated">
            <a:extLst>
              <a:ext uri="{FF2B5EF4-FFF2-40B4-BE49-F238E27FC236}">
                <a16:creationId xmlns:a16="http://schemas.microsoft.com/office/drawing/2014/main" id="{8D0EF01D-E969-4996-A3DF-B824B324A97F}"/>
              </a:ext>
            </a:extLst>
          </p:cNvPr>
          <p:cNvPicPr>
            <a:picLocks noChangeAspect="1"/>
          </p:cNvPicPr>
          <p:nvPr/>
        </p:nvPicPr>
        <p:blipFill rotWithShape="1">
          <a:blip r:embed="rId2"/>
          <a:srcRect l="39429" t="20840" r="21401" b="53105"/>
          <a:stretch/>
        </p:blipFill>
        <p:spPr bwMode="auto">
          <a:xfrm>
            <a:off x="1055649" y="1213851"/>
            <a:ext cx="7259957" cy="2715798"/>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820E64EC-9206-4A80-B261-5D3370A756EC}"/>
              </a:ext>
            </a:extLst>
          </p:cNvPr>
          <p:cNvSpPr txBox="1">
            <a:spLocks/>
          </p:cNvSpPr>
          <p:nvPr/>
        </p:nvSpPr>
        <p:spPr>
          <a:xfrm>
            <a:off x="780584" y="375560"/>
            <a:ext cx="7642304" cy="425348"/>
          </a:xfrm>
          <a:prstGeom prst="rect">
            <a:avLst/>
          </a:prstGeom>
        </p:spPr>
        <p:txBody>
          <a:bodyPr spcFirstLastPara="1" vert="horz" wrap="square" lIns="0" tIns="0" rIns="0" bIns="0" rtlCol="0" anchor="b" anchorCtr="0">
            <a:noAutofit/>
          </a:bodyPr>
          <a:lstStyle>
            <a:lvl1pPr lvl="0" algn="l" defTabSz="685800" rtl="0" eaLnBrk="1" latinLnBrk="0" hangingPunct="1">
              <a:lnSpc>
                <a:spcPct val="90000"/>
              </a:lnSpc>
              <a:spcBef>
                <a:spcPts val="0"/>
              </a:spcBef>
              <a:spcAft>
                <a:spcPts val="0"/>
              </a:spcAft>
              <a:buSzPts val="3000"/>
              <a:buNone/>
              <a:defRPr sz="3300" kern="1200">
                <a:solidFill>
                  <a:schemeClr val="tx1"/>
                </a:solidFill>
                <a:latin typeface="+mj-lt"/>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lang="en-US" dirty="0"/>
          </a:p>
        </p:txBody>
      </p:sp>
    </p:spTree>
    <p:extLst>
      <p:ext uri="{BB962C8B-B14F-4D97-AF65-F5344CB8AC3E}">
        <p14:creationId xmlns:p14="http://schemas.microsoft.com/office/powerpoint/2010/main" val="423221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7850" y="265164"/>
            <a:ext cx="7657120" cy="718092"/>
          </a:xfrm>
        </p:spPr>
        <p:txBody>
          <a:bodyPr/>
          <a:lstStyle/>
          <a:p>
            <a:r>
              <a:rPr lang="es-DO" sz="2400" b="1" dirty="0">
                <a:solidFill>
                  <a:srgbClr val="002060"/>
                </a:solidFill>
                <a:latin typeface="Lato Black" panose="020B0604020202020204" charset="0"/>
                <a:ea typeface="Lato Black" panose="020B0604020202020204" charset="0"/>
                <a:cs typeface="Lato Black" panose="020B0604020202020204" charset="0"/>
              </a:rPr>
              <a:t>CONTENIDO </a:t>
            </a:r>
          </a:p>
        </p:txBody>
      </p:sp>
      <p:sp>
        <p:nvSpPr>
          <p:cNvPr id="3" name="Marcador de texto 2"/>
          <p:cNvSpPr>
            <a:spLocks noGrp="1"/>
          </p:cNvSpPr>
          <p:nvPr>
            <p:ph type="body" idx="1"/>
          </p:nvPr>
        </p:nvSpPr>
        <p:spPr>
          <a:xfrm>
            <a:off x="646961" y="1248420"/>
            <a:ext cx="7268014" cy="3044758"/>
          </a:xfrm>
        </p:spPr>
        <p:txBody>
          <a:bodyPr/>
          <a:lstStyle/>
          <a:p>
            <a:pPr>
              <a:buFont typeface="Wingdings" panose="05000000000000000000" pitchFamily="2" charset="2"/>
              <a:buChar char="v"/>
            </a:pPr>
            <a:r>
              <a:rPr lang="es-DO" sz="2000" dirty="0"/>
              <a:t>Propósito</a:t>
            </a:r>
          </a:p>
          <a:p>
            <a:pPr>
              <a:buFont typeface="Wingdings" panose="05000000000000000000" pitchFamily="2" charset="2"/>
              <a:buChar char="v"/>
            </a:pPr>
            <a:r>
              <a:rPr lang="es-DO" sz="2000" dirty="0"/>
              <a:t>Introducción </a:t>
            </a:r>
          </a:p>
          <a:p>
            <a:pPr>
              <a:buFont typeface="Wingdings" panose="05000000000000000000" pitchFamily="2" charset="2"/>
              <a:buChar char="v"/>
            </a:pPr>
            <a:r>
              <a:rPr lang="es-DO" sz="2000" dirty="0"/>
              <a:t>Características y estructura de la prueba </a:t>
            </a:r>
          </a:p>
          <a:p>
            <a:pPr>
              <a:buFont typeface="Wingdings" panose="05000000000000000000" pitchFamily="2" charset="2"/>
              <a:buChar char="v"/>
            </a:pPr>
            <a:r>
              <a:rPr lang="es-DO" sz="2000" dirty="0"/>
              <a:t>Diseño de la prueba de Matemática (qué evalúa)</a:t>
            </a:r>
          </a:p>
          <a:p>
            <a:pPr>
              <a:buFont typeface="Wingdings" panose="05000000000000000000" pitchFamily="2" charset="2"/>
              <a:buChar char="v"/>
            </a:pPr>
            <a:r>
              <a:rPr lang="es-DO" sz="2000" dirty="0"/>
              <a:t>Matriz o Tabla de especificaciones</a:t>
            </a:r>
          </a:p>
          <a:p>
            <a:pPr>
              <a:buFont typeface="Wingdings" panose="05000000000000000000" pitchFamily="2" charset="2"/>
              <a:buChar char="v"/>
            </a:pPr>
            <a:r>
              <a:rPr lang="es-DO" sz="2000" dirty="0"/>
              <a:t>Niveles de desempeño</a:t>
            </a:r>
          </a:p>
          <a:p>
            <a:pPr>
              <a:buFont typeface="Wingdings" panose="05000000000000000000" pitchFamily="2" charset="2"/>
              <a:buChar char="v"/>
            </a:pPr>
            <a:r>
              <a:rPr lang="es-DO" sz="2000" dirty="0"/>
              <a:t>Ejemplos de ítems</a:t>
            </a:r>
            <a:endParaRPr lang="es-DO" sz="2000" dirty="0">
              <a:solidFill>
                <a:srgbClr val="000000"/>
              </a:solidFill>
            </a:endParaRPr>
          </a:p>
        </p:txBody>
      </p:sp>
      <p:sp>
        <p:nvSpPr>
          <p:cNvPr id="4" name="Marcador de número de diapositiva 3"/>
          <p:cNvSpPr>
            <a:spLocks noGrp="1"/>
          </p:cNvSpPr>
          <p:nvPr>
            <p:ph type="sldNum" idx="12"/>
          </p:nvPr>
        </p:nvSpPr>
        <p:spPr/>
        <p:txBody>
          <a:bodyPr/>
          <a:lstStyle/>
          <a:p>
            <a:fld id="{00000000-1234-1234-1234-123412341234}" type="slidenum">
              <a:rPr lang="es-DO" smtClean="0"/>
              <a:pPr/>
              <a:t>2</a:t>
            </a:fld>
            <a:endParaRPr lang="es-DO"/>
          </a:p>
        </p:txBody>
      </p:sp>
      <p:pic>
        <p:nvPicPr>
          <p:cNvPr id="5"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2858" y="0"/>
            <a:ext cx="1001143" cy="5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6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7215-82BE-4D53-ABBC-772A2CA49E33}"/>
              </a:ext>
            </a:extLst>
          </p:cNvPr>
          <p:cNvSpPr>
            <a:spLocks noGrp="1"/>
          </p:cNvSpPr>
          <p:nvPr>
            <p:ph type="title"/>
          </p:nvPr>
        </p:nvSpPr>
        <p:spPr>
          <a:xfrm>
            <a:off x="352338" y="327102"/>
            <a:ext cx="8791662" cy="473806"/>
          </a:xfrm>
        </p:spPr>
        <p:txBody>
          <a:bodyPr/>
          <a:lstStyle/>
          <a:p>
            <a:pPr lvl="0" defTabSz="914400">
              <a:lnSpc>
                <a:spcPct val="100000"/>
              </a:lnSpc>
            </a:pPr>
            <a:r>
              <a:rPr lang="en-US" sz="1800" dirty="0">
                <a:solidFill>
                  <a:prstClr val="black"/>
                </a:solidFill>
                <a:latin typeface="Calibri" panose="020F0502020204030204"/>
                <a:ea typeface="+mn-ea"/>
                <a:cs typeface="+mn-cs"/>
              </a:rPr>
              <a:t/>
            </a:r>
            <a:br>
              <a:rPr lang="en-US" sz="1800" dirty="0">
                <a:solidFill>
                  <a:prstClr val="black"/>
                </a:solidFill>
                <a:latin typeface="Calibri" panose="020F0502020204030204"/>
                <a:ea typeface="+mn-ea"/>
                <a:cs typeface="+mn-cs"/>
              </a:rPr>
            </a:br>
            <a:r>
              <a:rPr lang="es-DO" sz="2800" dirty="0">
                <a:solidFill>
                  <a:srgbClr val="002060"/>
                </a:solidFill>
                <a:latin typeface="Lato Black" panose="020B0604020202020204" charset="0"/>
                <a:ea typeface="Lato Black" panose="020B0604020202020204" charset="0"/>
                <a:cs typeface="Lato Black" panose="020B0604020202020204" charset="0"/>
              </a:rPr>
              <a:t>Tabla de especificaciones</a:t>
            </a:r>
            <a:r>
              <a:rPr lang="es-DO" sz="2800" dirty="0">
                <a:solidFill>
                  <a:prstClr val="black"/>
                </a:solidFill>
                <a:latin typeface="Calibri" panose="020F0502020204030204"/>
                <a:ea typeface="+mn-ea"/>
                <a:cs typeface="+mn-cs"/>
              </a:rPr>
              <a:t> </a:t>
            </a:r>
            <a:r>
              <a:rPr lang="es-DO" sz="2800" dirty="0">
                <a:solidFill>
                  <a:srgbClr val="002060"/>
                </a:solidFill>
                <a:latin typeface="Lato Black" panose="020B0604020202020204" charset="0"/>
                <a:ea typeface="Lato Black" panose="020B0604020202020204" charset="0"/>
                <a:cs typeface="Lato Black" panose="020B0604020202020204" charset="0"/>
              </a:rPr>
              <a:t>Matemática 3ro </a:t>
            </a:r>
            <a:r>
              <a:rPr lang="es-DO" sz="2800" dirty="0" smtClean="0">
                <a:solidFill>
                  <a:srgbClr val="002060"/>
                </a:solidFill>
                <a:latin typeface="Lato Black" panose="020B0604020202020204" charset="0"/>
                <a:ea typeface="Lato Black" panose="020B0604020202020204" charset="0"/>
                <a:cs typeface="Lato Black" panose="020B0604020202020204" charset="0"/>
              </a:rPr>
              <a:t>de Primaria </a:t>
            </a:r>
            <a:endParaRPr lang="en-US" sz="2800" dirty="0"/>
          </a:p>
        </p:txBody>
      </p:sp>
      <p:sp>
        <p:nvSpPr>
          <p:cNvPr id="4" name="Slide Number Placeholder 3">
            <a:extLst>
              <a:ext uri="{FF2B5EF4-FFF2-40B4-BE49-F238E27FC236}">
                <a16:creationId xmlns:a16="http://schemas.microsoft.com/office/drawing/2014/main" id="{6FB62A23-8292-4372-9378-E309C5E550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20</a:t>
            </a:fld>
            <a:endParaRPr lang="es-DO"/>
          </a:p>
        </p:txBody>
      </p:sp>
      <p:pic>
        <p:nvPicPr>
          <p:cNvPr id="5" name="Picture 4" descr="Graphical user interface, application, Word&#10;&#10;Description automatically generated">
            <a:extLst>
              <a:ext uri="{FF2B5EF4-FFF2-40B4-BE49-F238E27FC236}">
                <a16:creationId xmlns:a16="http://schemas.microsoft.com/office/drawing/2014/main" id="{FE62F3BB-1A08-4FB9-B3D7-F24F2EC1E284}"/>
              </a:ext>
            </a:extLst>
          </p:cNvPr>
          <p:cNvPicPr>
            <a:picLocks noChangeAspect="1"/>
          </p:cNvPicPr>
          <p:nvPr/>
        </p:nvPicPr>
        <p:blipFill rotWithShape="1">
          <a:blip r:embed="rId2"/>
          <a:srcRect l="16385" t="34760" r="62523" b="37297"/>
          <a:stretch/>
        </p:blipFill>
        <p:spPr bwMode="auto">
          <a:xfrm>
            <a:off x="490655" y="1264920"/>
            <a:ext cx="4049375" cy="3017146"/>
          </a:xfrm>
          <a:prstGeom prst="rect">
            <a:avLst/>
          </a:prstGeom>
          <a:ln>
            <a:noFill/>
          </a:ln>
          <a:extLst>
            <a:ext uri="{53640926-AAD7-44D8-BBD7-CCE9431645EC}">
              <a14:shadowObscured xmlns:a14="http://schemas.microsoft.com/office/drawing/2010/main"/>
            </a:ext>
          </a:extLst>
        </p:spPr>
      </p:pic>
      <p:pic>
        <p:nvPicPr>
          <p:cNvPr id="7" name="Picture 6" descr="Graphical user interface, text, application&#10;&#10;Description automatically generated">
            <a:extLst>
              <a:ext uri="{FF2B5EF4-FFF2-40B4-BE49-F238E27FC236}">
                <a16:creationId xmlns:a16="http://schemas.microsoft.com/office/drawing/2014/main" id="{FC3351AB-B75D-444B-BD6E-05FE23D8449F}"/>
              </a:ext>
            </a:extLst>
          </p:cNvPr>
          <p:cNvPicPr>
            <a:picLocks noChangeAspect="1"/>
          </p:cNvPicPr>
          <p:nvPr/>
        </p:nvPicPr>
        <p:blipFill rotWithShape="1">
          <a:blip r:embed="rId3"/>
          <a:srcRect l="46683" t="31681" r="27342" b="26020"/>
          <a:stretch/>
        </p:blipFill>
        <p:spPr bwMode="auto">
          <a:xfrm>
            <a:off x="4953000" y="746760"/>
            <a:ext cx="4076284" cy="3733800"/>
          </a:xfrm>
          <a:prstGeom prst="rect">
            <a:avLst/>
          </a:prstGeom>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CA123A52-1240-4E87-B312-D132452AAE71}"/>
              </a:ext>
            </a:extLst>
          </p:cNvPr>
          <p:cNvSpPr txBox="1">
            <a:spLocks/>
          </p:cNvSpPr>
          <p:nvPr/>
        </p:nvSpPr>
        <p:spPr>
          <a:xfrm>
            <a:off x="780584" y="375560"/>
            <a:ext cx="7642304" cy="425348"/>
          </a:xfrm>
          <a:prstGeom prst="rect">
            <a:avLst/>
          </a:prstGeom>
        </p:spPr>
        <p:txBody>
          <a:bodyPr spcFirstLastPara="1" vert="horz" wrap="square" lIns="0" tIns="0" rIns="0" bIns="0" rtlCol="0" anchor="b" anchorCtr="0">
            <a:noAutofit/>
          </a:bodyPr>
          <a:lstStyle>
            <a:lvl1pPr lvl="0" algn="l" defTabSz="685800" rtl="0" eaLnBrk="1" latinLnBrk="0" hangingPunct="1">
              <a:lnSpc>
                <a:spcPct val="90000"/>
              </a:lnSpc>
              <a:spcBef>
                <a:spcPts val="0"/>
              </a:spcBef>
              <a:spcAft>
                <a:spcPts val="0"/>
              </a:spcAft>
              <a:buSzPts val="3000"/>
              <a:buNone/>
              <a:defRPr sz="3300" kern="1200">
                <a:solidFill>
                  <a:schemeClr val="tx1"/>
                </a:solidFill>
                <a:latin typeface="+mj-lt"/>
                <a:ea typeface="+mj-ea"/>
                <a:cs typeface="+mj-cs"/>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lang="en-US" dirty="0"/>
          </a:p>
        </p:txBody>
      </p:sp>
    </p:spTree>
    <p:extLst>
      <p:ext uri="{BB962C8B-B14F-4D97-AF65-F5344CB8AC3E}">
        <p14:creationId xmlns:p14="http://schemas.microsoft.com/office/powerpoint/2010/main" val="4046638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B62A23-8292-4372-9378-E309C5E550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21</a:t>
            </a:fld>
            <a:endParaRPr lang="es-DO"/>
          </a:p>
        </p:txBody>
      </p:sp>
      <p:pic>
        <p:nvPicPr>
          <p:cNvPr id="5" name="Picture 4" descr="Graphical user interface, application, Word&#10;&#10;Description automatically generated">
            <a:extLst>
              <a:ext uri="{FF2B5EF4-FFF2-40B4-BE49-F238E27FC236}">
                <a16:creationId xmlns:a16="http://schemas.microsoft.com/office/drawing/2014/main" id="{2AF33183-31E7-4A21-A9BD-4F61A3DC3049}"/>
              </a:ext>
            </a:extLst>
          </p:cNvPr>
          <p:cNvPicPr>
            <a:picLocks noChangeAspect="1"/>
          </p:cNvPicPr>
          <p:nvPr/>
        </p:nvPicPr>
        <p:blipFill rotWithShape="1">
          <a:blip r:embed="rId2"/>
          <a:srcRect l="61092" t="31138" r="15907" b="36534"/>
          <a:stretch/>
        </p:blipFill>
        <p:spPr bwMode="auto">
          <a:xfrm>
            <a:off x="260195" y="740248"/>
            <a:ext cx="5156623" cy="4076150"/>
          </a:xfrm>
          <a:prstGeom prst="rect">
            <a:avLst/>
          </a:prstGeom>
          <a:ln>
            <a:noFill/>
          </a:ln>
          <a:extLst>
            <a:ext uri="{53640926-AAD7-44D8-BBD7-CCE9431645EC}">
              <a14:shadowObscured xmlns:a14="http://schemas.microsoft.com/office/drawing/2010/main"/>
            </a:ext>
          </a:extLst>
        </p:spPr>
      </p:pic>
      <p:pic>
        <p:nvPicPr>
          <p:cNvPr id="6" name="Picture 5" descr="Graphical user interface, application, Word&#10;&#10;Description automatically generated">
            <a:extLst>
              <a:ext uri="{FF2B5EF4-FFF2-40B4-BE49-F238E27FC236}">
                <a16:creationId xmlns:a16="http://schemas.microsoft.com/office/drawing/2014/main" id="{167E3DEC-9A62-4B76-8E20-588E88FA2FF7}"/>
              </a:ext>
            </a:extLst>
          </p:cNvPr>
          <p:cNvPicPr>
            <a:picLocks noChangeAspect="1"/>
          </p:cNvPicPr>
          <p:nvPr/>
        </p:nvPicPr>
        <p:blipFill rotWithShape="1">
          <a:blip r:embed="rId2"/>
          <a:srcRect l="61092" t="63466" r="17299" b="10710"/>
          <a:stretch/>
        </p:blipFill>
        <p:spPr bwMode="auto">
          <a:xfrm>
            <a:off x="5124956" y="1040780"/>
            <a:ext cx="3848135" cy="2586341"/>
          </a:xfrm>
          <a:prstGeom prst="rect">
            <a:avLst/>
          </a:prstGeom>
          <a:ln>
            <a:noFill/>
          </a:ln>
          <a:extLst>
            <a:ext uri="{53640926-AAD7-44D8-BBD7-CCE9431645EC}">
              <a14:shadowObscured xmlns:a14="http://schemas.microsoft.com/office/drawing/2010/main"/>
            </a:ext>
          </a:extLst>
        </p:spPr>
      </p:pic>
      <p:sp>
        <p:nvSpPr>
          <p:cNvPr id="3" name="Título 2"/>
          <p:cNvSpPr>
            <a:spLocks noGrp="1"/>
          </p:cNvSpPr>
          <p:nvPr>
            <p:ph type="title"/>
          </p:nvPr>
        </p:nvSpPr>
        <p:spPr>
          <a:xfrm>
            <a:off x="737850" y="0"/>
            <a:ext cx="8087368" cy="1283516"/>
          </a:xfrm>
        </p:spPr>
        <p:txBody>
          <a:bodyPr/>
          <a:lstStyle/>
          <a:p>
            <a:pPr lvl="0" defTabSz="914400">
              <a:lnSpc>
                <a:spcPct val="100000"/>
              </a:lnSpc>
            </a:pPr>
            <a:r>
              <a:rPr lang="es-DO" sz="2400" dirty="0">
                <a:solidFill>
                  <a:srgbClr val="002060"/>
                </a:solidFill>
                <a:latin typeface="Lato Black" panose="020B0604020202020204" charset="0"/>
                <a:ea typeface="Lato Black" panose="020B0604020202020204" charset="0"/>
                <a:cs typeface="Lato Black" panose="020B0604020202020204" charset="0"/>
              </a:rPr>
              <a:t>Tabla de especificaciones</a:t>
            </a:r>
            <a:r>
              <a:rPr lang="es-DO" sz="2400" dirty="0">
                <a:solidFill>
                  <a:prstClr val="black"/>
                </a:solidFill>
                <a:latin typeface="Calibri" panose="020F0502020204030204"/>
                <a:ea typeface="+mn-ea"/>
                <a:cs typeface="+mn-cs"/>
              </a:rPr>
              <a:t> </a:t>
            </a:r>
            <a:r>
              <a:rPr lang="es-DO" sz="2400" dirty="0">
                <a:solidFill>
                  <a:srgbClr val="002060"/>
                </a:solidFill>
                <a:latin typeface="Lato Black" panose="020B0604020202020204" charset="0"/>
                <a:ea typeface="Lato Black" panose="020B0604020202020204" charset="0"/>
                <a:cs typeface="Lato Black" panose="020B0604020202020204" charset="0"/>
              </a:rPr>
              <a:t>Matemática 3ro </a:t>
            </a:r>
            <a:r>
              <a:rPr lang="es-DO" sz="2400" dirty="0" smtClean="0">
                <a:solidFill>
                  <a:srgbClr val="002060"/>
                </a:solidFill>
                <a:latin typeface="Lato Black" panose="020B0604020202020204" charset="0"/>
                <a:ea typeface="Lato Black" panose="020B0604020202020204" charset="0"/>
                <a:cs typeface="Lato Black" panose="020B0604020202020204" charset="0"/>
              </a:rPr>
              <a:t>de Primaria </a:t>
            </a:r>
            <a:r>
              <a:rPr lang="en-US" sz="1800" dirty="0">
                <a:solidFill>
                  <a:prstClr val="black"/>
                </a:solidFill>
                <a:latin typeface="Calibri" panose="020F0502020204030204"/>
                <a:ea typeface="+mn-ea"/>
                <a:cs typeface="+mn-cs"/>
              </a:rPr>
              <a:t/>
            </a:r>
            <a:br>
              <a:rPr lang="en-US" sz="1800" dirty="0">
                <a:solidFill>
                  <a:prstClr val="black"/>
                </a:solidFill>
                <a:latin typeface="Calibri" panose="020F0502020204030204"/>
                <a:ea typeface="+mn-ea"/>
                <a:cs typeface="+mn-cs"/>
              </a:rPr>
            </a:br>
            <a:endParaRPr lang="es-DO" dirty="0"/>
          </a:p>
        </p:txBody>
      </p:sp>
    </p:spTree>
    <p:extLst>
      <p:ext uri="{BB962C8B-B14F-4D97-AF65-F5344CB8AC3E}">
        <p14:creationId xmlns:p14="http://schemas.microsoft.com/office/powerpoint/2010/main" val="977749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B62A23-8292-4372-9378-E309C5E550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22</a:t>
            </a:fld>
            <a:endParaRPr lang="es-DO"/>
          </a:p>
        </p:txBody>
      </p:sp>
      <p:pic>
        <p:nvPicPr>
          <p:cNvPr id="5" name="Picture 4" descr="Graphical user interface, text, application&#10;&#10;Description automatically generated">
            <a:extLst>
              <a:ext uri="{FF2B5EF4-FFF2-40B4-BE49-F238E27FC236}">
                <a16:creationId xmlns:a16="http://schemas.microsoft.com/office/drawing/2014/main" id="{30E87B5D-7A4D-4359-BEC6-1E99567C5265}"/>
              </a:ext>
            </a:extLst>
          </p:cNvPr>
          <p:cNvPicPr>
            <a:picLocks noChangeAspect="1"/>
          </p:cNvPicPr>
          <p:nvPr/>
        </p:nvPicPr>
        <p:blipFill rotWithShape="1">
          <a:blip r:embed="rId2"/>
          <a:srcRect l="39103" t="30910" r="22145" b="29670"/>
          <a:stretch/>
        </p:blipFill>
        <p:spPr bwMode="auto">
          <a:xfrm>
            <a:off x="1315148" y="1024141"/>
            <a:ext cx="6513704" cy="3725710"/>
          </a:xfrm>
          <a:prstGeom prst="rect">
            <a:avLst/>
          </a:prstGeom>
          <a:ln>
            <a:noFill/>
          </a:ln>
          <a:extLst>
            <a:ext uri="{53640926-AAD7-44D8-BBD7-CCE9431645EC}">
              <a14:shadowObscured xmlns:a14="http://schemas.microsoft.com/office/drawing/2010/main"/>
            </a:ext>
          </a:extLst>
        </p:spPr>
      </p:pic>
      <p:sp>
        <p:nvSpPr>
          <p:cNvPr id="3" name="Título 2"/>
          <p:cNvSpPr>
            <a:spLocks noGrp="1"/>
          </p:cNvSpPr>
          <p:nvPr>
            <p:ph type="title"/>
          </p:nvPr>
        </p:nvSpPr>
        <p:spPr>
          <a:xfrm>
            <a:off x="737850" y="92279"/>
            <a:ext cx="7441416" cy="1169546"/>
          </a:xfrm>
        </p:spPr>
        <p:txBody>
          <a:bodyPr/>
          <a:lstStyle/>
          <a:p>
            <a:pPr lvl="0" defTabSz="914400">
              <a:lnSpc>
                <a:spcPct val="100000"/>
              </a:lnSpc>
            </a:pPr>
            <a:r>
              <a:rPr lang="es-DO" sz="2400" dirty="0">
                <a:solidFill>
                  <a:srgbClr val="002060"/>
                </a:solidFill>
                <a:latin typeface="Lato Black" panose="020B0604020202020204" charset="0"/>
                <a:ea typeface="Lato Black" panose="020B0604020202020204" charset="0"/>
                <a:cs typeface="Lato Black" panose="020B0604020202020204" charset="0"/>
              </a:rPr>
              <a:t>Tabla de especificaciones</a:t>
            </a:r>
            <a:r>
              <a:rPr lang="es-DO" sz="2400" dirty="0">
                <a:solidFill>
                  <a:prstClr val="black"/>
                </a:solidFill>
                <a:latin typeface="Calibri" panose="020F0502020204030204"/>
                <a:ea typeface="+mn-ea"/>
                <a:cs typeface="+mn-cs"/>
              </a:rPr>
              <a:t> </a:t>
            </a:r>
            <a:r>
              <a:rPr lang="es-DO" sz="2400" dirty="0">
                <a:solidFill>
                  <a:srgbClr val="002060"/>
                </a:solidFill>
                <a:latin typeface="Lato Black" panose="020B0604020202020204" charset="0"/>
                <a:ea typeface="Lato Black" panose="020B0604020202020204" charset="0"/>
                <a:cs typeface="Lato Black" panose="020B0604020202020204" charset="0"/>
              </a:rPr>
              <a:t>Matemática 3ro </a:t>
            </a:r>
            <a:r>
              <a:rPr lang="es-DO" sz="2400" dirty="0" smtClean="0">
                <a:solidFill>
                  <a:srgbClr val="002060"/>
                </a:solidFill>
                <a:latin typeface="Lato Black" panose="020B0604020202020204" charset="0"/>
                <a:ea typeface="Lato Black" panose="020B0604020202020204" charset="0"/>
                <a:cs typeface="Lato Black" panose="020B0604020202020204" charset="0"/>
              </a:rPr>
              <a:t>de Primaria </a:t>
            </a:r>
            <a:r>
              <a:rPr lang="en-US" sz="1800" dirty="0">
                <a:solidFill>
                  <a:prstClr val="black"/>
                </a:solidFill>
                <a:latin typeface="Calibri" panose="020F0502020204030204"/>
                <a:ea typeface="+mn-ea"/>
                <a:cs typeface="+mn-cs"/>
              </a:rPr>
              <a:t/>
            </a:r>
            <a:br>
              <a:rPr lang="en-US" sz="1800" dirty="0">
                <a:solidFill>
                  <a:prstClr val="black"/>
                </a:solidFill>
                <a:latin typeface="Calibri" panose="020F0502020204030204"/>
                <a:ea typeface="+mn-ea"/>
                <a:cs typeface="+mn-cs"/>
              </a:rPr>
            </a:br>
            <a:endParaRPr lang="es-DO" dirty="0"/>
          </a:p>
        </p:txBody>
      </p:sp>
    </p:spTree>
    <p:extLst>
      <p:ext uri="{BB962C8B-B14F-4D97-AF65-F5344CB8AC3E}">
        <p14:creationId xmlns:p14="http://schemas.microsoft.com/office/powerpoint/2010/main" val="3463337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2143" y="250372"/>
            <a:ext cx="8031029" cy="664028"/>
          </a:xfrm>
        </p:spPr>
        <p:txBody>
          <a:bodyPr/>
          <a:lstStyle/>
          <a:p>
            <a:r>
              <a:rPr lang="es-DO" sz="2400" dirty="0">
                <a:solidFill>
                  <a:srgbClr val="002060"/>
                </a:solidFill>
                <a:latin typeface="Lato Black" panose="020B0604020202020204" charset="0"/>
                <a:ea typeface="Lato Black" panose="020B0604020202020204" charset="0"/>
                <a:cs typeface="Lato Black" panose="020B0604020202020204" charset="0"/>
              </a:rPr>
              <a:t>PESOS DEL CONTENIDO Y LAS HABILIDADES EN LAS PRUEBAS </a:t>
            </a:r>
            <a:endParaRPr lang="en-US" sz="2400" u="sng" dirty="0">
              <a:solidFill>
                <a:srgbClr val="002060"/>
              </a:solidFill>
              <a:latin typeface="Lato Black" panose="020B0604020202020204" charset="0"/>
              <a:ea typeface="Lato Black" panose="020B0604020202020204" charset="0"/>
              <a:cs typeface="Lato Black" panose="020B0604020202020204" charset="0"/>
            </a:endParaRPr>
          </a:p>
        </p:txBody>
      </p:sp>
      <p:sp>
        <p:nvSpPr>
          <p:cNvPr id="3" name="Marcador de texto 2"/>
          <p:cNvSpPr>
            <a:spLocks noGrp="1"/>
          </p:cNvSpPr>
          <p:nvPr>
            <p:ph type="body" idx="1"/>
          </p:nvPr>
        </p:nvSpPr>
        <p:spPr>
          <a:xfrm>
            <a:off x="272143" y="914400"/>
            <a:ext cx="7402285" cy="729343"/>
          </a:xfrm>
        </p:spPr>
        <p:txBody>
          <a:bodyPr/>
          <a:lstStyle/>
          <a:p>
            <a:pPr marL="76200" indent="0">
              <a:buNone/>
            </a:pPr>
            <a:r>
              <a:rPr lang="es-DO" altLang="en-US" sz="1800" dirty="0"/>
              <a:t>Los porcentajes de las siguientes tablas corresponden a los pesos de distribución de los ejes de habilidades y contenidos para la prueba.</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graphicFrame>
        <p:nvGraphicFramePr>
          <p:cNvPr id="8" name="Tabla 7"/>
          <p:cNvGraphicFramePr>
            <a:graphicFrameLocks noGrp="1"/>
          </p:cNvGraphicFramePr>
          <p:nvPr>
            <p:extLst>
              <p:ext uri="{D42A27DB-BD31-4B8C-83A1-F6EECF244321}">
                <p14:modId xmlns:p14="http://schemas.microsoft.com/office/powerpoint/2010/main" val="1336990380"/>
              </p:ext>
            </p:extLst>
          </p:nvPr>
        </p:nvGraphicFramePr>
        <p:xfrm>
          <a:off x="381000" y="1911350"/>
          <a:ext cx="3581400" cy="370840"/>
        </p:xfrm>
        <a:graphic>
          <a:graphicData uri="http://schemas.openxmlformats.org/drawingml/2006/table">
            <a:tbl>
              <a:tblPr firstRow="1" bandRow="1">
                <a:tableStyleId>{69C7853C-536D-4A76-A0AE-DD22124D55A5}</a:tableStyleId>
              </a:tblPr>
              <a:tblGrid>
                <a:gridCol w="3581400">
                  <a:extLst>
                    <a:ext uri="{9D8B030D-6E8A-4147-A177-3AD203B41FA5}">
                      <a16:colId xmlns:a16="http://schemas.microsoft.com/office/drawing/2014/main" val="340773068"/>
                    </a:ext>
                  </a:extLst>
                </a:gridCol>
              </a:tblGrid>
              <a:tr h="370840">
                <a:tc>
                  <a:txBody>
                    <a:bodyPr/>
                    <a:lstStyle/>
                    <a:p>
                      <a:pPr algn="ctr"/>
                      <a:r>
                        <a:rPr lang="en-US" sz="1600" dirty="0">
                          <a:solidFill>
                            <a:schemeClr val="tx1"/>
                          </a:solidFill>
                        </a:rPr>
                        <a:t>Prueba</a:t>
                      </a:r>
                      <a:r>
                        <a:rPr lang="en-US" sz="1600" baseline="0" dirty="0">
                          <a:solidFill>
                            <a:schemeClr val="tx1"/>
                          </a:solidFill>
                        </a:rPr>
                        <a:t> de </a:t>
                      </a:r>
                      <a:r>
                        <a:rPr lang="en-US" sz="1600" u="none" dirty="0">
                          <a:solidFill>
                            <a:schemeClr val="tx1"/>
                          </a:solidFill>
                        </a:rPr>
                        <a:t>3</a:t>
                      </a:r>
                      <a:r>
                        <a:rPr lang="es-CL" sz="1600" u="none" dirty="0">
                          <a:solidFill>
                            <a:schemeClr val="tx1"/>
                          </a:solidFill>
                        </a:rPr>
                        <a:t> ° grado </a:t>
                      </a:r>
                      <a:endParaRPr lang="en-US" sz="1600" b="1" u="none" dirty="0">
                        <a:solidFill>
                          <a:schemeClr val="tx1"/>
                        </a:solidFill>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06349326"/>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498270397"/>
              </p:ext>
            </p:extLst>
          </p:nvPr>
        </p:nvGraphicFramePr>
        <p:xfrm>
          <a:off x="4528457" y="1911350"/>
          <a:ext cx="3581400" cy="370840"/>
        </p:xfrm>
        <a:graphic>
          <a:graphicData uri="http://schemas.openxmlformats.org/drawingml/2006/table">
            <a:tbl>
              <a:tblPr firstRow="1" bandRow="1">
                <a:tableStyleId>{775DCB02-9BB8-47FD-8907-85C794F793BA}</a:tableStyleId>
              </a:tblPr>
              <a:tblGrid>
                <a:gridCol w="3581400">
                  <a:extLst>
                    <a:ext uri="{9D8B030D-6E8A-4147-A177-3AD203B41FA5}">
                      <a16:colId xmlns:a16="http://schemas.microsoft.com/office/drawing/2014/main" val="340773068"/>
                    </a:ext>
                  </a:extLst>
                </a:gridCol>
              </a:tblGrid>
              <a:tr h="370840">
                <a:tc>
                  <a:txBody>
                    <a:bodyPr/>
                    <a:lstStyle/>
                    <a:p>
                      <a:pPr algn="ctr"/>
                      <a:r>
                        <a:rPr lang="en-US" sz="1600" dirty="0">
                          <a:solidFill>
                            <a:schemeClr val="tx1"/>
                          </a:solidFill>
                        </a:rPr>
                        <a:t>Prueba</a:t>
                      </a:r>
                      <a:r>
                        <a:rPr lang="en-US" sz="1600" baseline="0" dirty="0">
                          <a:solidFill>
                            <a:schemeClr val="tx1"/>
                          </a:solidFill>
                        </a:rPr>
                        <a:t> de </a:t>
                      </a:r>
                      <a:r>
                        <a:rPr lang="en-US" sz="1600" u="none" dirty="0">
                          <a:solidFill>
                            <a:schemeClr val="tx1"/>
                          </a:solidFill>
                        </a:rPr>
                        <a:t>3</a:t>
                      </a:r>
                      <a:r>
                        <a:rPr lang="es-CL" sz="1600" u="none" dirty="0">
                          <a:solidFill>
                            <a:schemeClr val="tx1"/>
                          </a:solidFill>
                        </a:rPr>
                        <a:t> ° grado </a:t>
                      </a:r>
                      <a:endParaRPr lang="en-US" sz="1600" b="1" u="none" dirty="0">
                        <a:solidFill>
                          <a:schemeClr val="tx1"/>
                        </a:solidFill>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06349326"/>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54471702"/>
              </p:ext>
            </p:extLst>
          </p:nvPr>
        </p:nvGraphicFramePr>
        <p:xfrm>
          <a:off x="381000" y="2282190"/>
          <a:ext cx="3581400" cy="2148840"/>
        </p:xfrm>
        <a:graphic>
          <a:graphicData uri="http://schemas.openxmlformats.org/drawingml/2006/table">
            <a:tbl>
              <a:tblPr firstRow="1" bandRow="1">
                <a:tableStyleId>{EB344D84-9AFB-497E-A393-DC336BA19D2E}</a:tableStyleId>
              </a:tblPr>
              <a:tblGrid>
                <a:gridCol w="1790700">
                  <a:extLst>
                    <a:ext uri="{9D8B030D-6E8A-4147-A177-3AD203B41FA5}">
                      <a16:colId xmlns:a16="http://schemas.microsoft.com/office/drawing/2014/main" val="1276168451"/>
                    </a:ext>
                  </a:extLst>
                </a:gridCol>
                <a:gridCol w="1790700">
                  <a:extLst>
                    <a:ext uri="{9D8B030D-6E8A-4147-A177-3AD203B41FA5}">
                      <a16:colId xmlns:a16="http://schemas.microsoft.com/office/drawing/2014/main" val="1925823859"/>
                    </a:ext>
                  </a:extLst>
                </a:gridCol>
              </a:tblGrid>
              <a:tr h="370840">
                <a:tc>
                  <a:txBody>
                    <a:bodyPr/>
                    <a:lstStyle/>
                    <a:p>
                      <a:pPr algn="ctr"/>
                      <a:r>
                        <a:rPr lang="es-DO" sz="1400" noProof="0" dirty="0">
                          <a:solidFill>
                            <a:schemeClr val="tx1"/>
                          </a:solidFill>
                        </a:rPr>
                        <a:t>Eje de contenido</a:t>
                      </a:r>
                      <a:endParaRPr lang="es-DO" sz="1400" b="1" noProof="0" dirty="0">
                        <a:solidFill>
                          <a:schemeClr val="tx1"/>
                        </a:solidFill>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s-DO" sz="1400" noProof="0" dirty="0">
                          <a:solidFill>
                            <a:schemeClr val="tx1"/>
                          </a:solidFill>
                        </a:rPr>
                        <a:t>Porcentaje de preguntas</a:t>
                      </a:r>
                      <a:endParaRPr lang="es-DO" sz="1400" b="1" noProof="0" dirty="0">
                        <a:solidFill>
                          <a:schemeClr val="tx1"/>
                        </a:solidFill>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97349112"/>
                  </a:ext>
                </a:extLst>
              </a:tr>
              <a:tr h="370840">
                <a:tc>
                  <a:txBody>
                    <a:bodyPr/>
                    <a:lstStyle/>
                    <a:p>
                      <a:pPr algn="ctr"/>
                      <a:r>
                        <a:rPr lang="es-DO" sz="1400" b="1" noProof="0" dirty="0"/>
                        <a:t>Números</a:t>
                      </a:r>
                      <a:r>
                        <a:rPr lang="es-DO" sz="1400" b="1" baseline="0" noProof="0" dirty="0"/>
                        <a:t> y operaciones</a:t>
                      </a:r>
                      <a:endParaRPr lang="es-DO" sz="1400" b="1" noProof="0" dirty="0">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DO" sz="1400" b="1" noProof="0" dirty="0"/>
                        <a:t>40%</a:t>
                      </a:r>
                      <a:endParaRPr lang="es-DO" sz="1400" b="1" noProof="0" dirty="0">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528551"/>
                  </a:ext>
                </a:extLst>
              </a:tr>
              <a:tr h="370840">
                <a:tc>
                  <a:txBody>
                    <a:bodyPr/>
                    <a:lstStyle/>
                    <a:p>
                      <a:pPr algn="ctr"/>
                      <a:r>
                        <a:rPr lang="es-DO" sz="1400" b="1" noProof="0" dirty="0"/>
                        <a:t>Geometría</a:t>
                      </a:r>
                      <a:endParaRPr lang="es-DO" sz="1400" b="1" noProof="0" dirty="0">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DO" sz="1400" b="1" noProof="0" dirty="0"/>
                        <a:t>20%</a:t>
                      </a:r>
                      <a:endParaRPr lang="es-DO" sz="1400" b="1" noProof="0" dirty="0">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668262"/>
                  </a:ext>
                </a:extLst>
              </a:tr>
              <a:tr h="370840">
                <a:tc>
                  <a:txBody>
                    <a:bodyPr/>
                    <a:lstStyle/>
                    <a:p>
                      <a:pPr algn="ctr"/>
                      <a:r>
                        <a:rPr lang="es-DO" sz="1400" b="1" noProof="0" dirty="0"/>
                        <a:t>Medición</a:t>
                      </a:r>
                      <a:endParaRPr lang="es-DO" sz="1400" b="1" noProof="0" dirty="0">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DO" sz="1400" b="1" noProof="0" dirty="0"/>
                        <a:t>20%</a:t>
                      </a:r>
                      <a:endParaRPr lang="es-DO" sz="1400" b="1" noProof="0" dirty="0">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3056271"/>
                  </a:ext>
                </a:extLst>
              </a:tr>
              <a:tr h="370840">
                <a:tc>
                  <a:txBody>
                    <a:bodyPr/>
                    <a:lstStyle/>
                    <a:p>
                      <a:pPr algn="ctr"/>
                      <a:r>
                        <a:rPr lang="es-DO" sz="1400" b="1" noProof="0" dirty="0"/>
                        <a:t>Estadística</a:t>
                      </a:r>
                      <a:endParaRPr lang="es-DO" sz="1400" b="1" noProof="0" dirty="0">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DO" sz="1400" b="1" noProof="0" dirty="0"/>
                        <a:t>20%</a:t>
                      </a:r>
                      <a:endParaRPr lang="es-DO" sz="1400" b="1" noProof="0" dirty="0">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1891259"/>
                  </a:ext>
                </a:extLst>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1755461440"/>
              </p:ext>
            </p:extLst>
          </p:nvPr>
        </p:nvGraphicFramePr>
        <p:xfrm>
          <a:off x="4528457" y="2282190"/>
          <a:ext cx="3581400" cy="2423160"/>
        </p:xfrm>
        <a:graphic>
          <a:graphicData uri="http://schemas.openxmlformats.org/drawingml/2006/table">
            <a:tbl>
              <a:tblPr firstRow="1" bandRow="1">
                <a:tableStyleId>{EB9631B5-78F2-41C9-869B-9F39066F8104}</a:tableStyleId>
              </a:tblPr>
              <a:tblGrid>
                <a:gridCol w="1790700">
                  <a:extLst>
                    <a:ext uri="{9D8B030D-6E8A-4147-A177-3AD203B41FA5}">
                      <a16:colId xmlns:a16="http://schemas.microsoft.com/office/drawing/2014/main" val="3811517428"/>
                    </a:ext>
                  </a:extLst>
                </a:gridCol>
                <a:gridCol w="1790700">
                  <a:extLst>
                    <a:ext uri="{9D8B030D-6E8A-4147-A177-3AD203B41FA5}">
                      <a16:colId xmlns:a16="http://schemas.microsoft.com/office/drawing/2014/main" val="3686539557"/>
                    </a:ext>
                  </a:extLst>
                </a:gridCol>
              </a:tblGrid>
              <a:tr h="370840">
                <a:tc>
                  <a:txBody>
                    <a:bodyPr/>
                    <a:lstStyle/>
                    <a:p>
                      <a:pPr algn="ctr"/>
                      <a:r>
                        <a:rPr lang="es-DO" noProof="0" dirty="0">
                          <a:solidFill>
                            <a:schemeClr val="tx1"/>
                          </a:solidFill>
                          <a:latin typeface="Lato Black" panose="020B0604020202020204" charset="0"/>
                        </a:rPr>
                        <a:t>Eje de Habilidad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s-DO" noProof="0" dirty="0">
                          <a:solidFill>
                            <a:schemeClr val="tx1"/>
                          </a:solidFill>
                          <a:latin typeface="Lato Black" panose="020B0604020202020204" charset="0"/>
                        </a:rPr>
                        <a:t>Porcentaje de preguntas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740752072"/>
                  </a:ext>
                </a:extLst>
              </a:tr>
              <a:tr h="370840">
                <a:tc>
                  <a:txBody>
                    <a:bodyPr/>
                    <a:lstStyle/>
                    <a:p>
                      <a:pPr algn="ctr"/>
                      <a:r>
                        <a:rPr lang="es-DO" noProof="0" dirty="0">
                          <a:latin typeface="Lato Black" panose="020B0604020202020204" charset="0"/>
                        </a:rPr>
                        <a:t>Uso de conceptos y procedimiento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DO" noProof="0" dirty="0">
                          <a:latin typeface="Lato Black" panose="020B0604020202020204"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4440268"/>
                  </a:ext>
                </a:extLst>
              </a:tr>
              <a:tr h="370840">
                <a:tc>
                  <a:txBody>
                    <a:bodyPr/>
                    <a:lstStyle/>
                    <a:p>
                      <a:pPr algn="ctr"/>
                      <a:r>
                        <a:rPr lang="es-DO" noProof="0" dirty="0">
                          <a:latin typeface="Lato Black" panose="020B0604020202020204" charset="0"/>
                        </a:rPr>
                        <a:t>Aplicación de estrategias</a:t>
                      </a:r>
                      <a:r>
                        <a:rPr lang="es-DO" baseline="0" noProof="0" dirty="0">
                          <a:latin typeface="Lato Black" panose="020B0604020202020204" charset="0"/>
                        </a:rPr>
                        <a:t> en la resolución de problemas</a:t>
                      </a:r>
                      <a:endParaRPr lang="es-DO" noProof="0" dirty="0">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DO" noProof="0" dirty="0">
                          <a:latin typeface="Lato Black" panose="020B0604020202020204" charset="0"/>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402372"/>
                  </a:ext>
                </a:extLst>
              </a:tr>
              <a:tr h="370840">
                <a:tc>
                  <a:txBody>
                    <a:bodyPr/>
                    <a:lstStyle/>
                    <a:p>
                      <a:pPr algn="ctr"/>
                      <a:r>
                        <a:rPr lang="es-DO" noProof="0" dirty="0">
                          <a:latin typeface="Lato Black" panose="020B0604020202020204" charset="0"/>
                        </a:rPr>
                        <a:t>Razonamiento</a:t>
                      </a:r>
                      <a:r>
                        <a:rPr lang="es-DO" baseline="0" noProof="0" dirty="0">
                          <a:latin typeface="Lato Black" panose="020B0604020202020204" charset="0"/>
                        </a:rPr>
                        <a:t> matemático</a:t>
                      </a:r>
                      <a:endParaRPr lang="es-DO" noProof="0" dirty="0">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DO" noProof="0" dirty="0">
                          <a:latin typeface="Lato Black" panose="020B060402020202020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7189978"/>
                  </a:ext>
                </a:extLst>
              </a:tr>
            </a:tbl>
          </a:graphicData>
        </a:graphic>
      </p:graphicFrame>
      <p:pic>
        <p:nvPicPr>
          <p:cNvPr id="13" name="Picture 4" descr="Logo institucional del ministerio de educación de la República Domin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875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C72A2-F91B-48C1-A873-347D3EEBE65A}"/>
              </a:ext>
            </a:extLst>
          </p:cNvPr>
          <p:cNvSpPr>
            <a:spLocks noGrp="1"/>
          </p:cNvSpPr>
          <p:nvPr>
            <p:ph type="title"/>
          </p:nvPr>
        </p:nvSpPr>
        <p:spPr/>
        <p:txBody>
          <a:bodyPr>
            <a:normAutofit/>
          </a:bodyPr>
          <a:lstStyle/>
          <a:p>
            <a:r>
              <a:rPr lang="es-DO" dirty="0"/>
              <a:t>Ejemplos de ítems (preguntas) de la prueba de Matemática</a:t>
            </a:r>
          </a:p>
        </p:txBody>
      </p:sp>
      <p:pic>
        <p:nvPicPr>
          <p:cNvPr id="4" name="Picture 4" descr="Logo institucional del ministerio de educación de la República Domin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20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7850" y="838199"/>
            <a:ext cx="6034500" cy="423625"/>
          </a:xfrm>
        </p:spPr>
        <p:txBody>
          <a:bodyPr/>
          <a:lstStyle/>
          <a:p>
            <a:r>
              <a:rPr lang="es-DO" dirty="0">
                <a:solidFill>
                  <a:srgbClr val="002060"/>
                </a:solidFill>
                <a:latin typeface="Lato Black" panose="020B0604020202020204" charset="0"/>
                <a:ea typeface="Lato Black" panose="020B0604020202020204" charset="0"/>
                <a:cs typeface="Lato Black" panose="020B0604020202020204" charset="0"/>
              </a:rPr>
              <a:t>LOS ÍTEMS CERRADOS</a:t>
            </a:r>
          </a:p>
        </p:txBody>
      </p:sp>
      <p:sp>
        <p:nvSpPr>
          <p:cNvPr id="3" name="Marcador de texto 2"/>
          <p:cNvSpPr>
            <a:spLocks noGrp="1"/>
          </p:cNvSpPr>
          <p:nvPr>
            <p:ph type="body" idx="1"/>
          </p:nvPr>
        </p:nvSpPr>
        <p:spPr>
          <a:xfrm>
            <a:off x="525294" y="1605063"/>
            <a:ext cx="6896910" cy="2947481"/>
          </a:xfrm>
        </p:spPr>
        <p:txBody>
          <a:bodyPr/>
          <a:lstStyle/>
          <a:p>
            <a:pPr marL="0" indent="0">
              <a:buNone/>
            </a:pPr>
            <a:r>
              <a:rPr lang="es-CL" sz="2000" dirty="0"/>
              <a:t>Estructura de un ítem cerrado</a:t>
            </a:r>
            <a:endParaRPr lang="es-DO" sz="2000" dirty="0"/>
          </a:p>
          <a:p>
            <a:r>
              <a:rPr lang="es-CL" sz="2000" i="1" dirty="0"/>
              <a:t>Contexto:</a:t>
            </a:r>
            <a:r>
              <a:rPr lang="es-CL" sz="2000" dirty="0"/>
              <a:t> Imagen, texto, situación</a:t>
            </a:r>
            <a:r>
              <a:rPr lang="es-ES" sz="2000" dirty="0"/>
              <a:t> que sirve como base, punto de referencia concreto para responder la pregunta</a:t>
            </a:r>
            <a:r>
              <a:rPr lang="es-CL" sz="2000" dirty="0"/>
              <a:t>.</a:t>
            </a:r>
            <a:endParaRPr lang="es-DO" sz="2000" dirty="0"/>
          </a:p>
          <a:p>
            <a:r>
              <a:rPr lang="es-CL" sz="2000" i="1" dirty="0"/>
              <a:t>Enunciado:</a:t>
            </a:r>
            <a:r>
              <a:rPr lang="es-CL" sz="2000" dirty="0"/>
              <a:t> La pregunta</a:t>
            </a:r>
            <a:r>
              <a:rPr lang="es-ES" sz="2000" dirty="0"/>
              <a:t> o tarea concreta que se le solicita.</a:t>
            </a:r>
            <a:endParaRPr lang="es-DO" sz="2000" dirty="0"/>
          </a:p>
          <a:p>
            <a:r>
              <a:rPr lang="es-CL" sz="2000" i="1" dirty="0"/>
              <a:t>Opciones de respuestas:   </a:t>
            </a:r>
            <a:r>
              <a:rPr lang="es-CL" sz="2000" b="1" i="1" dirty="0"/>
              <a:t>(3 distractores </a:t>
            </a:r>
            <a:r>
              <a:rPr lang="es-CL" sz="2000" b="1" i="1" dirty="0">
                <a:solidFill>
                  <a:schemeClr val="bg2">
                    <a:lumMod val="10000"/>
                  </a:schemeClr>
                </a:solidFill>
              </a:rPr>
              <a:t>y la respuesta correcta)</a:t>
            </a:r>
          </a:p>
          <a:p>
            <a:pPr marL="0" indent="0">
              <a:buNone/>
            </a:pPr>
            <a:endParaRPr lang="es-CL" sz="2000" i="1" dirty="0"/>
          </a:p>
          <a:p>
            <a:pPr marL="0" indent="0">
              <a:buNone/>
            </a:pPr>
            <a:r>
              <a:rPr lang="es-CL" sz="2000" i="1" dirty="0"/>
              <a:t>    A continuación presentamos ejemplos de ítems cerrados.</a:t>
            </a:r>
            <a:endParaRPr lang="es-DO" sz="2000" dirty="0"/>
          </a:p>
          <a:p>
            <a:endParaRPr lang="es-DO"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pic>
        <p:nvPicPr>
          <p:cNvPr id="6" name="Picture 4" descr="Logo institucional del ministerio de educación de la República Domin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79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9739" y="164577"/>
            <a:ext cx="6227601" cy="731498"/>
          </a:xfrm>
        </p:spPr>
        <p:txBody>
          <a:bodyPr/>
          <a:lstStyle/>
          <a:p>
            <a:r>
              <a:rPr lang="es-DO" dirty="0"/>
              <a:t/>
            </a:r>
            <a:br>
              <a:rPr lang="es-DO" dirty="0"/>
            </a:br>
            <a:r>
              <a:rPr lang="es-DO" dirty="0">
                <a:solidFill>
                  <a:srgbClr val="002060"/>
                </a:solidFill>
                <a:latin typeface="Lato Black" panose="020B0604020202020204" charset="0"/>
                <a:ea typeface="Lato Black" panose="020B0604020202020204" charset="0"/>
                <a:cs typeface="Lato Black" panose="020B0604020202020204" charset="0"/>
              </a:rPr>
              <a:t>EJEMPLO 1 DE ÍTEM CERRADO</a:t>
            </a:r>
          </a:p>
        </p:txBody>
      </p:sp>
      <p:sp>
        <p:nvSpPr>
          <p:cNvPr id="3" name="Marcador de texto 2"/>
          <p:cNvSpPr>
            <a:spLocks noGrp="1"/>
          </p:cNvSpPr>
          <p:nvPr>
            <p:ph type="body" idx="1"/>
          </p:nvPr>
        </p:nvSpPr>
        <p:spPr>
          <a:xfrm>
            <a:off x="987136" y="2698013"/>
            <a:ext cx="6247013" cy="1946723"/>
          </a:xfrm>
        </p:spPr>
        <p:txBody>
          <a:bodyPr/>
          <a:lstStyle/>
          <a:p>
            <a:pPr marL="76200" indent="0">
              <a:buNone/>
            </a:pPr>
            <a:r>
              <a:rPr lang="es-DO" sz="1800" dirty="0"/>
              <a:t>¿Cómo se lee el número 5,020?</a:t>
            </a:r>
          </a:p>
          <a:p>
            <a:pPr marL="76200" indent="0">
              <a:buNone/>
            </a:pPr>
            <a:r>
              <a:rPr lang="es-DO" sz="1800" dirty="0"/>
              <a:t>A) Cinco mil veinte.</a:t>
            </a:r>
          </a:p>
          <a:p>
            <a:pPr marL="76200" indent="0">
              <a:buNone/>
            </a:pPr>
            <a:r>
              <a:rPr lang="es-DO" sz="1800" dirty="0"/>
              <a:t>B) Cinco mil doscientos.</a:t>
            </a:r>
          </a:p>
          <a:p>
            <a:pPr marL="76200" indent="0">
              <a:buNone/>
            </a:pPr>
            <a:r>
              <a:rPr lang="es-DO" sz="1800" dirty="0"/>
              <a:t>C) Quinientos veinte.</a:t>
            </a:r>
          </a:p>
          <a:p>
            <a:pPr marL="76200" indent="0">
              <a:buNone/>
            </a:pPr>
            <a:r>
              <a:rPr lang="es-DO" sz="1800" dirty="0"/>
              <a:t>D) Quinientos dos.</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6" name="Picture 4" descr="Logo institucional del ministerio de educación de la República Dominic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476612" y="1204157"/>
            <a:ext cx="1805302" cy="307777"/>
          </a:xfrm>
          <a:prstGeom prst="rect">
            <a:avLst/>
          </a:prstGeom>
        </p:spPr>
        <p:txBody>
          <a:bodyPr wrap="none">
            <a:spAutoFit/>
          </a:bodyPr>
          <a:lstStyle/>
          <a:p>
            <a:r>
              <a:rPr lang="es-DO" dirty="0"/>
              <a:t>Información del ítem</a:t>
            </a:r>
          </a:p>
        </p:txBody>
      </p:sp>
      <p:sp>
        <p:nvSpPr>
          <p:cNvPr id="10" name="Rectángulo 9"/>
          <p:cNvSpPr/>
          <p:nvPr/>
        </p:nvSpPr>
        <p:spPr>
          <a:xfrm>
            <a:off x="814323" y="4546653"/>
            <a:ext cx="2133918" cy="307777"/>
          </a:xfrm>
          <a:prstGeom prst="rect">
            <a:avLst/>
          </a:prstGeom>
        </p:spPr>
        <p:txBody>
          <a:bodyPr wrap="none">
            <a:spAutoFit/>
          </a:bodyPr>
          <a:lstStyle/>
          <a:p>
            <a:r>
              <a:rPr lang="es-DO" b="1" dirty="0">
                <a:solidFill>
                  <a:schemeClr val="tx1"/>
                </a:solidFill>
              </a:rPr>
              <a:t>Respuesta correcta:  </a:t>
            </a:r>
            <a:r>
              <a:rPr lang="es-DO" b="1" dirty="0"/>
              <a:t>A</a:t>
            </a:r>
          </a:p>
        </p:txBody>
      </p:sp>
      <p:pic>
        <p:nvPicPr>
          <p:cNvPr id="11" name="Imagen 10"/>
          <p:cNvPicPr/>
          <p:nvPr/>
        </p:nvPicPr>
        <p:blipFill rotWithShape="1">
          <a:blip r:embed="rId4">
            <a:biLevel thresh="50000"/>
          </a:blip>
          <a:srcRect l="16164" t="52807" r="15982" b="26067"/>
          <a:stretch/>
        </p:blipFill>
        <p:spPr bwMode="auto">
          <a:xfrm>
            <a:off x="559739" y="1521964"/>
            <a:ext cx="6113044" cy="966355"/>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4627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9739" y="164577"/>
            <a:ext cx="6227601" cy="731498"/>
          </a:xfrm>
        </p:spPr>
        <p:txBody>
          <a:bodyPr/>
          <a:lstStyle/>
          <a:p>
            <a:r>
              <a:rPr lang="es-DO" dirty="0">
                <a:latin typeface="Lato Black" panose="020B0604020202020204" charset="0"/>
                <a:ea typeface="Lato Black" panose="020B0604020202020204" charset="0"/>
                <a:cs typeface="Lato Black" panose="020B0604020202020204" charset="0"/>
              </a:rPr>
              <a:t/>
            </a:r>
            <a:br>
              <a:rPr lang="es-DO" dirty="0">
                <a:latin typeface="Lato Black" panose="020B0604020202020204" charset="0"/>
                <a:ea typeface="Lato Black" panose="020B0604020202020204" charset="0"/>
                <a:cs typeface="Lato Black" panose="020B0604020202020204" charset="0"/>
              </a:rPr>
            </a:br>
            <a:r>
              <a:rPr lang="es-DO" dirty="0">
                <a:solidFill>
                  <a:srgbClr val="002060"/>
                </a:solidFill>
                <a:latin typeface="Lato Black" panose="020B0604020202020204" charset="0"/>
                <a:ea typeface="Lato Black" panose="020B0604020202020204" charset="0"/>
                <a:cs typeface="Lato Black" panose="020B0604020202020204" charset="0"/>
              </a:rPr>
              <a:t>EJEMPLO 2 DE ÍTEM CERRADO</a:t>
            </a:r>
          </a:p>
        </p:txBody>
      </p:sp>
      <p:sp>
        <p:nvSpPr>
          <p:cNvPr id="3" name="Marcador de texto 2"/>
          <p:cNvSpPr>
            <a:spLocks noGrp="1"/>
          </p:cNvSpPr>
          <p:nvPr>
            <p:ph type="body" idx="1"/>
          </p:nvPr>
        </p:nvSpPr>
        <p:spPr>
          <a:xfrm>
            <a:off x="1230549" y="2390236"/>
            <a:ext cx="6242591" cy="2556415"/>
          </a:xfrm>
        </p:spPr>
        <p:txBody>
          <a:bodyPr/>
          <a:lstStyle/>
          <a:p>
            <a:pPr marL="76200" indent="0">
              <a:buNone/>
            </a:pPr>
            <a:r>
              <a:rPr lang="es-DO" sz="1800" dirty="0"/>
              <a:t>Una hoja de papel mide 10 centímetros de largo y 7 centímetro de ancho ¿Cuántos centímetros mide su perímetro?</a:t>
            </a:r>
          </a:p>
          <a:p>
            <a:pPr marL="76200" indent="0">
              <a:buNone/>
            </a:pPr>
            <a:r>
              <a:rPr lang="es-DO" sz="1800" dirty="0"/>
              <a:t>A)17</a:t>
            </a:r>
          </a:p>
          <a:p>
            <a:pPr marL="76200" indent="0">
              <a:buNone/>
            </a:pPr>
            <a:r>
              <a:rPr lang="es-DO" sz="1800" dirty="0"/>
              <a:t>B) 24</a:t>
            </a:r>
          </a:p>
          <a:p>
            <a:pPr marL="76200" indent="0">
              <a:buNone/>
            </a:pPr>
            <a:r>
              <a:rPr lang="es-DO" sz="1800" dirty="0"/>
              <a:t>C) 34</a:t>
            </a:r>
          </a:p>
          <a:p>
            <a:pPr marL="76200" indent="0">
              <a:buNone/>
            </a:pPr>
            <a:r>
              <a:rPr lang="es-DO" sz="1800" dirty="0"/>
              <a:t>D) 70</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pic>
        <p:nvPicPr>
          <p:cNvPr id="6" name="Picture 4" descr="Logo institucional del ministerio de educación de la República Dominic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rotWithShape="1">
          <a:blip r:embed="rId4">
            <a:biLevel thresh="50000"/>
          </a:blip>
          <a:srcRect l="17928" t="52235" r="14454" b="28613"/>
          <a:stretch/>
        </p:blipFill>
        <p:spPr bwMode="auto">
          <a:xfrm>
            <a:off x="559739" y="1488695"/>
            <a:ext cx="5200488" cy="858365"/>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476612" y="1204157"/>
            <a:ext cx="1805302" cy="307777"/>
          </a:xfrm>
          <a:prstGeom prst="rect">
            <a:avLst/>
          </a:prstGeom>
        </p:spPr>
        <p:txBody>
          <a:bodyPr wrap="none">
            <a:spAutoFit/>
          </a:bodyPr>
          <a:lstStyle/>
          <a:p>
            <a:r>
              <a:rPr lang="es-DO" dirty="0"/>
              <a:t>Información del ítem</a:t>
            </a:r>
          </a:p>
        </p:txBody>
      </p:sp>
      <p:sp>
        <p:nvSpPr>
          <p:cNvPr id="10" name="Rectángulo 9"/>
          <p:cNvSpPr/>
          <p:nvPr/>
        </p:nvSpPr>
        <p:spPr>
          <a:xfrm>
            <a:off x="1026065" y="4442074"/>
            <a:ext cx="2133918" cy="307777"/>
          </a:xfrm>
          <a:prstGeom prst="rect">
            <a:avLst/>
          </a:prstGeom>
        </p:spPr>
        <p:txBody>
          <a:bodyPr wrap="none">
            <a:spAutoFit/>
          </a:bodyPr>
          <a:lstStyle/>
          <a:p>
            <a:r>
              <a:rPr lang="es-DO" b="1" dirty="0">
                <a:solidFill>
                  <a:schemeClr val="tx1"/>
                </a:solidFill>
              </a:rPr>
              <a:t>Respuesta correcta: </a:t>
            </a:r>
            <a:r>
              <a:rPr lang="es-DO" b="1" dirty="0"/>
              <a:t> C</a:t>
            </a:r>
          </a:p>
        </p:txBody>
      </p:sp>
    </p:spTree>
    <p:extLst>
      <p:ext uri="{BB962C8B-B14F-4D97-AF65-F5344CB8AC3E}">
        <p14:creationId xmlns:p14="http://schemas.microsoft.com/office/powerpoint/2010/main" val="4187121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9739" y="164577"/>
            <a:ext cx="6227601" cy="731498"/>
          </a:xfrm>
        </p:spPr>
        <p:txBody>
          <a:bodyPr/>
          <a:lstStyle/>
          <a:p>
            <a:r>
              <a:rPr lang="es-DO" dirty="0"/>
              <a:t/>
            </a:r>
            <a:br>
              <a:rPr lang="es-DO" dirty="0"/>
            </a:br>
            <a:r>
              <a:rPr lang="es-DO" dirty="0">
                <a:solidFill>
                  <a:srgbClr val="002060"/>
                </a:solidFill>
                <a:latin typeface="Lato Black" panose="020B0604020202020204" charset="0"/>
                <a:ea typeface="Lato Black" panose="020B0604020202020204" charset="0"/>
                <a:cs typeface="Lato Black" panose="020B0604020202020204" charset="0"/>
              </a:rPr>
              <a:t>EJEMPLO 3 DE ÍTEM CERRADO</a:t>
            </a:r>
          </a:p>
        </p:txBody>
      </p:sp>
      <p:sp>
        <p:nvSpPr>
          <p:cNvPr id="3" name="Marcador de texto 2"/>
          <p:cNvSpPr>
            <a:spLocks noGrp="1"/>
          </p:cNvSpPr>
          <p:nvPr>
            <p:ph type="body" idx="1"/>
          </p:nvPr>
        </p:nvSpPr>
        <p:spPr>
          <a:xfrm>
            <a:off x="4540827" y="2286000"/>
            <a:ext cx="2932313" cy="2660651"/>
          </a:xfrm>
        </p:spPr>
        <p:txBody>
          <a:bodyPr/>
          <a:lstStyle/>
          <a:p>
            <a:pPr marL="76200" indent="0">
              <a:buNone/>
            </a:pPr>
            <a:r>
              <a:rPr lang="es-DO" sz="1800" dirty="0"/>
              <a:t>¿Cuántos pececitos tiene Leo en total?</a:t>
            </a:r>
          </a:p>
          <a:p>
            <a:pPr marL="76200" indent="0">
              <a:buNone/>
            </a:pPr>
            <a:r>
              <a:rPr lang="es-DO" sz="1800" dirty="0"/>
              <a:t>A) 20</a:t>
            </a:r>
          </a:p>
          <a:p>
            <a:pPr marL="76200" indent="0">
              <a:buNone/>
            </a:pPr>
            <a:r>
              <a:rPr lang="es-DO" sz="1800" dirty="0"/>
              <a:t>B) 30</a:t>
            </a:r>
          </a:p>
          <a:p>
            <a:pPr marL="76200" indent="0">
              <a:buNone/>
            </a:pPr>
            <a:r>
              <a:rPr lang="es-DO" sz="1800" dirty="0"/>
              <a:t>C) 40</a:t>
            </a:r>
          </a:p>
          <a:p>
            <a:pPr marL="76200" indent="0">
              <a:buNone/>
            </a:pPr>
            <a:r>
              <a:rPr lang="es-DO" sz="1800" dirty="0"/>
              <a:t>D) 50</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pic>
        <p:nvPicPr>
          <p:cNvPr id="6" name="Picture 4" descr="Logo institucional del ministerio de educación de la República Dominic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559738" y="912752"/>
            <a:ext cx="1805302" cy="307777"/>
          </a:xfrm>
          <a:prstGeom prst="rect">
            <a:avLst/>
          </a:prstGeom>
        </p:spPr>
        <p:txBody>
          <a:bodyPr wrap="none">
            <a:spAutoFit/>
          </a:bodyPr>
          <a:lstStyle/>
          <a:p>
            <a:r>
              <a:rPr lang="es-DO" dirty="0"/>
              <a:t>Información del ítem</a:t>
            </a:r>
          </a:p>
        </p:txBody>
      </p:sp>
      <p:sp>
        <p:nvSpPr>
          <p:cNvPr id="10" name="Rectángulo 9"/>
          <p:cNvSpPr/>
          <p:nvPr/>
        </p:nvSpPr>
        <p:spPr>
          <a:xfrm>
            <a:off x="4614535" y="4442074"/>
            <a:ext cx="2084225" cy="307777"/>
          </a:xfrm>
          <a:prstGeom prst="rect">
            <a:avLst/>
          </a:prstGeom>
        </p:spPr>
        <p:txBody>
          <a:bodyPr wrap="none">
            <a:spAutoFit/>
          </a:bodyPr>
          <a:lstStyle/>
          <a:p>
            <a:r>
              <a:rPr lang="es-DO" b="1" dirty="0">
                <a:solidFill>
                  <a:schemeClr val="tx1"/>
                </a:solidFill>
              </a:rPr>
              <a:t>Respuesta correcta: </a:t>
            </a:r>
            <a:r>
              <a:rPr lang="es-DO" b="1" dirty="0"/>
              <a:t>D</a:t>
            </a:r>
          </a:p>
        </p:txBody>
      </p:sp>
      <p:pic>
        <p:nvPicPr>
          <p:cNvPr id="9" name="Imagen 8"/>
          <p:cNvPicPr/>
          <p:nvPr/>
        </p:nvPicPr>
        <p:blipFill rotWithShape="1">
          <a:blip r:embed="rId4">
            <a:biLevel thresh="50000"/>
          </a:blip>
          <a:srcRect l="22666" t="45179" r="19372" b="38138"/>
          <a:stretch/>
        </p:blipFill>
        <p:spPr bwMode="auto">
          <a:xfrm>
            <a:off x="2919369" y="1034895"/>
            <a:ext cx="5223488" cy="949190"/>
          </a:xfrm>
          <a:prstGeom prst="rect">
            <a:avLst/>
          </a:prstGeom>
          <a:ln>
            <a:noFill/>
          </a:ln>
          <a:extLst>
            <a:ext uri="{53640926-AAD7-44D8-BBD7-CCE9431645EC}">
              <a14:shadowObscured xmlns:a14="http://schemas.microsoft.com/office/drawing/2010/main"/>
            </a:ext>
          </a:extLst>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574" y="2599921"/>
            <a:ext cx="3086531" cy="2469036"/>
          </a:xfrm>
          <a:prstGeom prst="rect">
            <a:avLst/>
          </a:prstGeom>
        </p:spPr>
      </p:pic>
      <p:sp>
        <p:nvSpPr>
          <p:cNvPr id="11" name="Rectángulo 10"/>
          <p:cNvSpPr/>
          <p:nvPr/>
        </p:nvSpPr>
        <p:spPr>
          <a:xfrm>
            <a:off x="879652" y="1953590"/>
            <a:ext cx="4079433" cy="646331"/>
          </a:xfrm>
          <a:prstGeom prst="rect">
            <a:avLst/>
          </a:prstGeom>
        </p:spPr>
        <p:txBody>
          <a:bodyPr wrap="square">
            <a:spAutoFit/>
          </a:bodyPr>
          <a:lstStyle/>
          <a:p>
            <a:r>
              <a:rPr lang="es-DO" dirty="0" smtClean="0"/>
              <a:t>Analiza la información siguiente y responde la pregunta. </a:t>
            </a:r>
            <a:endParaRPr lang="es-DO" dirty="0"/>
          </a:p>
        </p:txBody>
      </p:sp>
    </p:spTree>
    <p:extLst>
      <p:ext uri="{BB962C8B-B14F-4D97-AF65-F5344CB8AC3E}">
        <p14:creationId xmlns:p14="http://schemas.microsoft.com/office/powerpoint/2010/main" val="3081119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7850" y="838199"/>
            <a:ext cx="6034500" cy="423625"/>
          </a:xfrm>
        </p:spPr>
        <p:txBody>
          <a:bodyPr/>
          <a:lstStyle/>
          <a:p>
            <a:r>
              <a:rPr lang="es-DO" dirty="0">
                <a:solidFill>
                  <a:srgbClr val="002060"/>
                </a:solidFill>
                <a:latin typeface="Lato Black" panose="020B0604020202020204" charset="0"/>
                <a:ea typeface="Lato Black" panose="020B0604020202020204" charset="0"/>
                <a:cs typeface="Lato Black" panose="020B0604020202020204" charset="0"/>
              </a:rPr>
              <a:t>LOS ÍTEMS ABIERTOS</a:t>
            </a:r>
          </a:p>
        </p:txBody>
      </p:sp>
      <p:sp>
        <p:nvSpPr>
          <p:cNvPr id="3" name="Marcador de texto 2"/>
          <p:cNvSpPr>
            <a:spLocks noGrp="1"/>
          </p:cNvSpPr>
          <p:nvPr>
            <p:ph type="body" idx="1"/>
          </p:nvPr>
        </p:nvSpPr>
        <p:spPr>
          <a:xfrm>
            <a:off x="737849" y="1566152"/>
            <a:ext cx="6791359" cy="2952747"/>
          </a:xfrm>
        </p:spPr>
        <p:txBody>
          <a:bodyPr/>
          <a:lstStyle/>
          <a:p>
            <a:r>
              <a:rPr lang="es-CL" sz="1800" dirty="0"/>
              <a:t>En cuanto a las </a:t>
            </a:r>
            <a:r>
              <a:rPr lang="es-CL" sz="1800" b="1" dirty="0"/>
              <a:t>preguntas de respuesta abierta</a:t>
            </a:r>
            <a:r>
              <a:rPr lang="es-CL" sz="1800" dirty="0"/>
              <a:t>, exigen al estudiante elaborar su propia respuesta, y resultan especialmente eficientes al medir habilidades de pensamiento superior. Se trata de una oración interrogativa destinada a recoger información sobre conceptos, procedimientos y habilidades cognitivas.</a:t>
            </a:r>
            <a:endParaRPr lang="es-DO" sz="1800" dirty="0"/>
          </a:p>
          <a:p>
            <a:endParaRPr lang="es-CL" sz="1800" i="1" dirty="0"/>
          </a:p>
          <a:p>
            <a:pPr marL="0" indent="0">
              <a:buNone/>
            </a:pPr>
            <a:r>
              <a:rPr lang="es-CL" sz="1800" i="1" dirty="0"/>
              <a:t>A continuación presentamos un ejemplo de </a:t>
            </a:r>
            <a:r>
              <a:rPr lang="es-CL" sz="1800" i="1" dirty="0" smtClean="0"/>
              <a:t>ítem </a:t>
            </a:r>
            <a:r>
              <a:rPr lang="es-CL" sz="1800" i="1" dirty="0"/>
              <a:t>abierto.</a:t>
            </a:r>
            <a:endParaRPr lang="es-DO" sz="1800" dirty="0"/>
          </a:p>
          <a:p>
            <a:endParaRPr lang="es-DO"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pic>
        <p:nvPicPr>
          <p:cNvPr id="6" name="Picture 4" descr="Logo institucional del ministerio de educación de la República Domin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71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4334" y="446942"/>
            <a:ext cx="7657120" cy="718092"/>
          </a:xfrm>
        </p:spPr>
        <p:txBody>
          <a:bodyPr/>
          <a:lstStyle/>
          <a:p>
            <a:pPr algn="ctr"/>
            <a:r>
              <a:rPr lang="es-DO" sz="2400" b="1" dirty="0">
                <a:solidFill>
                  <a:srgbClr val="002060"/>
                </a:solidFill>
                <a:latin typeface="Lato Black" panose="020B0604020202020204" charset="0"/>
                <a:ea typeface="Lato Black" panose="020B0604020202020204" charset="0"/>
                <a:cs typeface="Lato Black" panose="020B0604020202020204" charset="0"/>
              </a:rPr>
              <a:t>Propósito  </a:t>
            </a:r>
          </a:p>
        </p:txBody>
      </p:sp>
      <p:sp>
        <p:nvSpPr>
          <p:cNvPr id="3" name="Marcador de texto 2"/>
          <p:cNvSpPr>
            <a:spLocks noGrp="1"/>
          </p:cNvSpPr>
          <p:nvPr>
            <p:ph type="body" idx="1"/>
          </p:nvPr>
        </p:nvSpPr>
        <p:spPr>
          <a:xfrm>
            <a:off x="655224" y="1413674"/>
            <a:ext cx="7268014" cy="3044758"/>
          </a:xfrm>
        </p:spPr>
        <p:txBody>
          <a:bodyPr/>
          <a:lstStyle/>
          <a:p>
            <a:pPr>
              <a:buFont typeface="Wingdings" panose="05000000000000000000" pitchFamily="2" charset="2"/>
              <a:buChar char="v"/>
            </a:pPr>
            <a:r>
              <a:rPr lang="es-DO" altLang="ko-KR" dirty="0">
                <a:cs typeface="Arial" pitchFamily="34" charset="0"/>
              </a:rPr>
              <a:t>Compartir con la comunidad educativa, especialmente con los docentes, las características de la Evaluación Diagnóstica Nacional para que estén familiarizados con las pruebas antes de su aplicación con el fin de que la evaluación sea entendida, valorada y utilizada para potenciar los aprendizajes de los estudiantes.</a:t>
            </a:r>
            <a:endParaRPr lang="en-US" altLang="ko-KR" dirty="0">
              <a:cs typeface="Arial" pitchFamily="34" charset="0"/>
            </a:endParaRPr>
          </a:p>
          <a:p>
            <a:pPr>
              <a:buFont typeface="Wingdings" panose="05000000000000000000" pitchFamily="2" charset="2"/>
              <a:buChar char="v"/>
            </a:pPr>
            <a:endParaRPr lang="es-DO" sz="2000" dirty="0">
              <a:solidFill>
                <a:srgbClr val="000000"/>
              </a:solidFill>
            </a:endParaRPr>
          </a:p>
        </p:txBody>
      </p:sp>
      <p:sp>
        <p:nvSpPr>
          <p:cNvPr id="4" name="Marcador de número de diapositiva 3"/>
          <p:cNvSpPr>
            <a:spLocks noGrp="1"/>
          </p:cNvSpPr>
          <p:nvPr>
            <p:ph type="sldNum" idx="12"/>
          </p:nvPr>
        </p:nvSpPr>
        <p:spPr/>
        <p:txBody>
          <a:bodyPr/>
          <a:lstStyle/>
          <a:p>
            <a:fld id="{00000000-1234-1234-1234-123412341234}" type="slidenum">
              <a:rPr lang="es-DO" smtClean="0"/>
              <a:pPr/>
              <a:t>3</a:t>
            </a:fld>
            <a:endParaRPr lang="es-DO"/>
          </a:p>
        </p:txBody>
      </p:sp>
      <p:pic>
        <p:nvPicPr>
          <p:cNvPr id="5"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2858" y="0"/>
            <a:ext cx="1001143" cy="5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60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9739" y="164577"/>
            <a:ext cx="6227601" cy="512780"/>
          </a:xfrm>
        </p:spPr>
        <p:txBody>
          <a:bodyPr/>
          <a:lstStyle/>
          <a:p>
            <a:r>
              <a:rPr lang="es-DO" dirty="0"/>
              <a:t/>
            </a:r>
            <a:br>
              <a:rPr lang="es-DO" dirty="0"/>
            </a:br>
            <a:r>
              <a:rPr lang="es-DO" dirty="0">
                <a:solidFill>
                  <a:srgbClr val="002060"/>
                </a:solidFill>
                <a:latin typeface="Lato Black" panose="020B0604020202020204" charset="0"/>
                <a:ea typeface="Lato Black" panose="020B0604020202020204" charset="0"/>
                <a:cs typeface="Lato Black" panose="020B0604020202020204" charset="0"/>
              </a:rPr>
              <a:t>EJEMPLO DE  ÍTEM ABIERTO</a:t>
            </a:r>
          </a:p>
        </p:txBody>
      </p:sp>
      <p:sp>
        <p:nvSpPr>
          <p:cNvPr id="3" name="Marcador de texto 2"/>
          <p:cNvSpPr>
            <a:spLocks noGrp="1"/>
          </p:cNvSpPr>
          <p:nvPr>
            <p:ph type="body" idx="1"/>
          </p:nvPr>
        </p:nvSpPr>
        <p:spPr>
          <a:xfrm>
            <a:off x="4457284" y="2777136"/>
            <a:ext cx="3268307" cy="1515382"/>
          </a:xfrm>
        </p:spPr>
        <p:txBody>
          <a:bodyPr/>
          <a:lstStyle/>
          <a:p>
            <a:pPr marL="76200" indent="0">
              <a:buNone/>
            </a:pPr>
            <a:r>
              <a:rPr lang="es-DO" sz="1600" dirty="0"/>
              <a:t>Completa esta tabla organizando la información dada:</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pic>
        <p:nvPicPr>
          <p:cNvPr id="6" name="Picture 4" descr="Logo institucional del ministerio de educación de la República Dominic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89472" y="782174"/>
            <a:ext cx="1805302" cy="307777"/>
          </a:xfrm>
          <a:prstGeom prst="rect">
            <a:avLst/>
          </a:prstGeom>
        </p:spPr>
        <p:txBody>
          <a:bodyPr wrap="none">
            <a:spAutoFit/>
          </a:bodyPr>
          <a:lstStyle/>
          <a:p>
            <a:r>
              <a:rPr lang="es-DO" dirty="0"/>
              <a:t>Información del ítem</a:t>
            </a:r>
          </a:p>
        </p:txBody>
      </p:sp>
      <p:pic>
        <p:nvPicPr>
          <p:cNvPr id="9" name="Imagen 8"/>
          <p:cNvPicPr/>
          <p:nvPr/>
        </p:nvPicPr>
        <p:blipFill rotWithShape="1">
          <a:blip r:embed="rId4">
            <a:biLevel thresh="50000"/>
          </a:blip>
          <a:srcRect l="22675" t="79932" r="19632" b="4074"/>
          <a:stretch/>
        </p:blipFill>
        <p:spPr bwMode="auto">
          <a:xfrm>
            <a:off x="64788" y="1057163"/>
            <a:ext cx="4121318" cy="1089429"/>
          </a:xfrm>
          <a:prstGeom prst="rect">
            <a:avLst/>
          </a:prstGeom>
          <a:ln>
            <a:noFill/>
          </a:ln>
          <a:extLst>
            <a:ext uri="{53640926-AAD7-44D8-BBD7-CCE9431645EC}">
              <a14:shadowObscured xmlns:a14="http://schemas.microsoft.com/office/drawing/2010/main"/>
            </a:ext>
          </a:extLst>
        </p:spPr>
      </p:pic>
      <p:graphicFrame>
        <p:nvGraphicFramePr>
          <p:cNvPr id="14" name="Tabla 13"/>
          <p:cNvGraphicFramePr>
            <a:graphicFrameLocks noGrp="1"/>
          </p:cNvGraphicFramePr>
          <p:nvPr>
            <p:extLst>
              <p:ext uri="{D42A27DB-BD31-4B8C-83A1-F6EECF244321}">
                <p14:modId xmlns:p14="http://schemas.microsoft.com/office/powerpoint/2010/main" val="1147230117"/>
              </p:ext>
            </p:extLst>
          </p:nvPr>
        </p:nvGraphicFramePr>
        <p:xfrm>
          <a:off x="4575524" y="3417790"/>
          <a:ext cx="3031826" cy="1607103"/>
        </p:xfrm>
        <a:graphic>
          <a:graphicData uri="http://schemas.openxmlformats.org/drawingml/2006/table">
            <a:tbl>
              <a:tblPr firstRow="1" bandRow="1">
                <a:tableStyleId>{039A4228-8AF3-48BF-947E-AB1C9F7F558F}</a:tableStyleId>
              </a:tblPr>
              <a:tblGrid>
                <a:gridCol w="1515913">
                  <a:extLst>
                    <a:ext uri="{9D8B030D-6E8A-4147-A177-3AD203B41FA5}">
                      <a16:colId xmlns:a16="http://schemas.microsoft.com/office/drawing/2014/main" val="3331486336"/>
                    </a:ext>
                  </a:extLst>
                </a:gridCol>
                <a:gridCol w="1515913">
                  <a:extLst>
                    <a:ext uri="{9D8B030D-6E8A-4147-A177-3AD203B41FA5}">
                      <a16:colId xmlns:a16="http://schemas.microsoft.com/office/drawing/2014/main" val="3936910221"/>
                    </a:ext>
                  </a:extLst>
                </a:gridCol>
              </a:tblGrid>
              <a:tr h="509118">
                <a:tc>
                  <a:txBody>
                    <a:bodyPr/>
                    <a:lstStyle/>
                    <a:p>
                      <a:r>
                        <a:rPr lang="es-DO" dirty="0"/>
                        <a:t>Colores de las camisas vendidas</a:t>
                      </a:r>
                    </a:p>
                  </a:txBody>
                  <a:tcPr>
                    <a:solidFill>
                      <a:schemeClr val="accent3">
                        <a:lumMod val="40000"/>
                        <a:lumOff val="60000"/>
                      </a:schemeClr>
                    </a:solidFill>
                  </a:tcPr>
                </a:tc>
                <a:tc>
                  <a:txBody>
                    <a:bodyPr/>
                    <a:lstStyle/>
                    <a:p>
                      <a:r>
                        <a:rPr lang="es-DO" dirty="0"/>
                        <a:t>Cantidad de camisas vendidas</a:t>
                      </a:r>
                    </a:p>
                  </a:txBody>
                  <a:tcPr>
                    <a:solidFill>
                      <a:schemeClr val="accent3">
                        <a:lumMod val="40000"/>
                        <a:lumOff val="60000"/>
                      </a:schemeClr>
                    </a:solidFill>
                  </a:tcPr>
                </a:tc>
                <a:extLst>
                  <a:ext uri="{0D108BD9-81ED-4DB2-BD59-A6C34878D82A}">
                    <a16:rowId xmlns:a16="http://schemas.microsoft.com/office/drawing/2014/main" val="3801710374"/>
                  </a:ext>
                </a:extLst>
              </a:tr>
              <a:tr h="299481">
                <a:tc>
                  <a:txBody>
                    <a:bodyPr/>
                    <a:lstStyle/>
                    <a:p>
                      <a:endParaRPr lang="es-DO" dirty="0"/>
                    </a:p>
                  </a:txBody>
                  <a:tcPr/>
                </a:tc>
                <a:tc>
                  <a:txBody>
                    <a:bodyPr/>
                    <a:lstStyle/>
                    <a:p>
                      <a:r>
                        <a:rPr lang="es-DO" baseline="0" dirty="0"/>
                        <a:t> </a:t>
                      </a:r>
                      <a:endParaRPr lang="es-DO" dirty="0"/>
                    </a:p>
                  </a:txBody>
                  <a:tcPr/>
                </a:tc>
                <a:extLst>
                  <a:ext uri="{0D108BD9-81ED-4DB2-BD59-A6C34878D82A}">
                    <a16:rowId xmlns:a16="http://schemas.microsoft.com/office/drawing/2014/main" val="653510009"/>
                  </a:ext>
                </a:extLst>
              </a:tr>
              <a:tr h="299481">
                <a:tc>
                  <a:txBody>
                    <a:bodyPr/>
                    <a:lstStyle/>
                    <a:p>
                      <a:endParaRPr lang="es-DO" dirty="0"/>
                    </a:p>
                  </a:txBody>
                  <a:tcPr/>
                </a:tc>
                <a:tc>
                  <a:txBody>
                    <a:bodyPr/>
                    <a:lstStyle/>
                    <a:p>
                      <a:r>
                        <a:rPr lang="es-DO" baseline="0" dirty="0"/>
                        <a:t> </a:t>
                      </a:r>
                      <a:endParaRPr lang="es-DO" dirty="0"/>
                    </a:p>
                  </a:txBody>
                  <a:tcPr/>
                </a:tc>
                <a:extLst>
                  <a:ext uri="{0D108BD9-81ED-4DB2-BD59-A6C34878D82A}">
                    <a16:rowId xmlns:a16="http://schemas.microsoft.com/office/drawing/2014/main" val="1411102017"/>
                  </a:ext>
                </a:extLst>
              </a:tr>
              <a:tr h="299481">
                <a:tc>
                  <a:txBody>
                    <a:bodyPr/>
                    <a:lstStyle/>
                    <a:p>
                      <a:endParaRPr lang="es-DO" dirty="0"/>
                    </a:p>
                  </a:txBody>
                  <a:tcPr/>
                </a:tc>
                <a:tc>
                  <a:txBody>
                    <a:bodyPr/>
                    <a:lstStyle/>
                    <a:p>
                      <a:r>
                        <a:rPr lang="es-DO" baseline="0" dirty="0"/>
                        <a:t> </a:t>
                      </a:r>
                      <a:endParaRPr lang="es-DO" dirty="0"/>
                    </a:p>
                  </a:txBody>
                  <a:tcPr/>
                </a:tc>
                <a:extLst>
                  <a:ext uri="{0D108BD9-81ED-4DB2-BD59-A6C34878D82A}">
                    <a16:rowId xmlns:a16="http://schemas.microsoft.com/office/drawing/2014/main" val="981708432"/>
                  </a:ext>
                </a:extLst>
              </a:tr>
            </a:tbl>
          </a:graphicData>
        </a:graphic>
      </p:graphicFrame>
      <p:sp>
        <p:nvSpPr>
          <p:cNvPr id="7" name="Rectángulo 6"/>
          <p:cNvSpPr/>
          <p:nvPr/>
        </p:nvSpPr>
        <p:spPr>
          <a:xfrm>
            <a:off x="4457284" y="936062"/>
            <a:ext cx="4572000" cy="1754326"/>
          </a:xfrm>
          <a:prstGeom prst="rect">
            <a:avLst/>
          </a:prstGeom>
        </p:spPr>
        <p:txBody>
          <a:bodyPr>
            <a:spAutoFit/>
          </a:bodyPr>
          <a:lstStyle/>
          <a:p>
            <a:pPr marL="76200" indent="0">
              <a:buNone/>
            </a:pPr>
            <a:r>
              <a:rPr lang="es-DO" dirty="0">
                <a:solidFill>
                  <a:srgbClr val="002060"/>
                </a:solidFill>
              </a:rPr>
              <a:t>Estos son los colores de cada camisa que Luis vendió ayer en su tienda:</a:t>
            </a:r>
          </a:p>
          <a:p>
            <a:pPr marL="76200" indent="0">
              <a:buNone/>
            </a:pPr>
            <a:endParaRPr lang="es-DO" dirty="0">
              <a:solidFill>
                <a:srgbClr val="002060"/>
              </a:solidFill>
            </a:endParaRPr>
          </a:p>
          <a:p>
            <a:pPr marL="76200" indent="0">
              <a:buNone/>
            </a:pPr>
            <a:r>
              <a:rPr lang="es-DO" dirty="0">
                <a:solidFill>
                  <a:srgbClr val="002060"/>
                </a:solidFill>
              </a:rPr>
              <a:t>Azul        </a:t>
            </a:r>
            <a:r>
              <a:rPr lang="es-DO" dirty="0" err="1">
                <a:solidFill>
                  <a:srgbClr val="002060"/>
                </a:solidFill>
              </a:rPr>
              <a:t>Azul</a:t>
            </a:r>
            <a:r>
              <a:rPr lang="es-DO" dirty="0">
                <a:solidFill>
                  <a:srgbClr val="002060"/>
                </a:solidFill>
              </a:rPr>
              <a:t>         Rojo          </a:t>
            </a:r>
            <a:r>
              <a:rPr lang="es-DO" dirty="0" err="1">
                <a:solidFill>
                  <a:srgbClr val="002060"/>
                </a:solidFill>
              </a:rPr>
              <a:t>Rojo</a:t>
            </a:r>
            <a:endParaRPr lang="es-DO" dirty="0">
              <a:solidFill>
                <a:srgbClr val="002060"/>
              </a:solidFill>
            </a:endParaRPr>
          </a:p>
          <a:p>
            <a:pPr marL="76200" indent="0">
              <a:buNone/>
            </a:pPr>
            <a:r>
              <a:rPr lang="es-DO" dirty="0">
                <a:solidFill>
                  <a:srgbClr val="002060"/>
                </a:solidFill>
              </a:rPr>
              <a:t>Azul        Blanco     </a:t>
            </a:r>
            <a:r>
              <a:rPr lang="es-DO" dirty="0" err="1">
                <a:solidFill>
                  <a:srgbClr val="002060"/>
                </a:solidFill>
              </a:rPr>
              <a:t>Blanco</a:t>
            </a:r>
            <a:r>
              <a:rPr lang="es-DO" dirty="0">
                <a:solidFill>
                  <a:srgbClr val="002060"/>
                </a:solidFill>
              </a:rPr>
              <a:t>      Rojo</a:t>
            </a:r>
          </a:p>
          <a:p>
            <a:pPr marL="76200" indent="0">
              <a:buNone/>
            </a:pPr>
            <a:r>
              <a:rPr lang="es-DO" dirty="0">
                <a:solidFill>
                  <a:srgbClr val="002060"/>
                </a:solidFill>
              </a:rPr>
              <a:t>Rojo        </a:t>
            </a:r>
            <a:r>
              <a:rPr lang="es-DO" dirty="0" err="1">
                <a:solidFill>
                  <a:srgbClr val="002060"/>
                </a:solidFill>
              </a:rPr>
              <a:t>Rojo</a:t>
            </a:r>
            <a:r>
              <a:rPr lang="es-DO" dirty="0">
                <a:solidFill>
                  <a:srgbClr val="002060"/>
                </a:solidFill>
              </a:rPr>
              <a:t>        Azul          Rojo</a:t>
            </a:r>
          </a:p>
        </p:txBody>
      </p:sp>
    </p:spTree>
    <p:extLst>
      <p:ext uri="{BB962C8B-B14F-4D97-AF65-F5344CB8AC3E}">
        <p14:creationId xmlns:p14="http://schemas.microsoft.com/office/powerpoint/2010/main" val="2980509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8968" y="0"/>
            <a:ext cx="6034500" cy="744300"/>
          </a:xfrm>
        </p:spPr>
        <p:txBody>
          <a:bodyPr/>
          <a:lstStyle/>
          <a:p>
            <a:r>
              <a:rPr lang="es-DO" dirty="0">
                <a:solidFill>
                  <a:srgbClr val="002060"/>
                </a:solidFill>
              </a:rPr>
              <a:t>Rúbrica de corrección ítem </a:t>
            </a:r>
            <a:r>
              <a:rPr lang="es-DO" dirty="0" smtClean="0">
                <a:solidFill>
                  <a:srgbClr val="002060"/>
                </a:solidFill>
              </a:rPr>
              <a:t>abierto</a:t>
            </a:r>
            <a:endParaRPr lang="es-DO" dirty="0">
              <a:solidFill>
                <a:srgbClr val="002060"/>
              </a:solidFill>
            </a:endParaRP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31</a:t>
            </a:fld>
            <a:endParaRPr lang="es-DO"/>
          </a:p>
        </p:txBody>
      </p:sp>
      <p:graphicFrame>
        <p:nvGraphicFramePr>
          <p:cNvPr id="9" name="Tabla 8"/>
          <p:cNvGraphicFramePr>
            <a:graphicFrameLocks noGrp="1"/>
          </p:cNvGraphicFramePr>
          <p:nvPr>
            <p:extLst>
              <p:ext uri="{D42A27DB-BD31-4B8C-83A1-F6EECF244321}">
                <p14:modId xmlns:p14="http://schemas.microsoft.com/office/powerpoint/2010/main" val="652903950"/>
              </p:ext>
            </p:extLst>
          </p:nvPr>
        </p:nvGraphicFramePr>
        <p:xfrm>
          <a:off x="348968" y="744300"/>
          <a:ext cx="8395641" cy="3283453"/>
        </p:xfrm>
        <a:graphic>
          <a:graphicData uri="http://schemas.openxmlformats.org/drawingml/2006/table">
            <a:tbl>
              <a:tblPr firstRow="1" bandRow="1">
                <a:tableStyleId>{039A4228-8AF3-48BF-947E-AB1C9F7F558F}</a:tableStyleId>
              </a:tblPr>
              <a:tblGrid>
                <a:gridCol w="2798547">
                  <a:extLst>
                    <a:ext uri="{9D8B030D-6E8A-4147-A177-3AD203B41FA5}">
                      <a16:colId xmlns:a16="http://schemas.microsoft.com/office/drawing/2014/main" val="1903769439"/>
                    </a:ext>
                  </a:extLst>
                </a:gridCol>
                <a:gridCol w="2798547">
                  <a:extLst>
                    <a:ext uri="{9D8B030D-6E8A-4147-A177-3AD203B41FA5}">
                      <a16:colId xmlns:a16="http://schemas.microsoft.com/office/drawing/2014/main" val="2771955862"/>
                    </a:ext>
                  </a:extLst>
                </a:gridCol>
                <a:gridCol w="2798547">
                  <a:extLst>
                    <a:ext uri="{9D8B030D-6E8A-4147-A177-3AD203B41FA5}">
                      <a16:colId xmlns:a16="http://schemas.microsoft.com/office/drawing/2014/main" val="4000438573"/>
                    </a:ext>
                  </a:extLst>
                </a:gridCol>
              </a:tblGrid>
              <a:tr h="403093">
                <a:tc>
                  <a:txBody>
                    <a:bodyPr/>
                    <a:lstStyle/>
                    <a:p>
                      <a:r>
                        <a:rPr lang="es-DO" b="1" dirty="0"/>
                        <a:t>3 (Logrado)</a:t>
                      </a:r>
                    </a:p>
                  </a:txBody>
                  <a:tcPr/>
                </a:tc>
                <a:tc>
                  <a:txBody>
                    <a:bodyPr/>
                    <a:lstStyle/>
                    <a:p>
                      <a:r>
                        <a:rPr lang="es-DO" b="1" dirty="0"/>
                        <a:t>2 (Parcialmente</a:t>
                      </a:r>
                      <a:r>
                        <a:rPr lang="es-DO" b="1" baseline="0" dirty="0"/>
                        <a:t> logrado)</a:t>
                      </a:r>
                      <a:endParaRPr lang="es-DO" b="1" dirty="0"/>
                    </a:p>
                  </a:txBody>
                  <a:tcPr/>
                </a:tc>
                <a:tc>
                  <a:txBody>
                    <a:bodyPr/>
                    <a:lstStyle/>
                    <a:p>
                      <a:r>
                        <a:rPr lang="es-DO" b="1" dirty="0"/>
                        <a:t>1 (No logrado)</a:t>
                      </a:r>
                    </a:p>
                  </a:txBody>
                  <a:tcPr/>
                </a:tc>
                <a:extLst>
                  <a:ext uri="{0D108BD9-81ED-4DB2-BD59-A6C34878D82A}">
                    <a16:rowId xmlns:a16="http://schemas.microsoft.com/office/drawing/2014/main" val="1992677143"/>
                  </a:ext>
                </a:extLst>
              </a:tr>
              <a:tr h="116248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DO" sz="1200" b="0" i="0" u="none" strike="noStrike" cap="none" dirty="0">
                          <a:solidFill>
                            <a:srgbClr val="000000"/>
                          </a:solidFill>
                          <a:effectLst/>
                          <a:latin typeface="Arial"/>
                          <a:ea typeface="Arial"/>
                          <a:cs typeface="Arial"/>
                          <a:sym typeface="Arial"/>
                        </a:rPr>
                        <a:t>Completa la tabla con las marcas de conteo o frecuencia que corresponden a la información entregada:</a:t>
                      </a:r>
                    </a:p>
                    <a:p>
                      <a:endParaRPr lang="es-DO" dirty="0"/>
                    </a:p>
                  </a:txBody>
                  <a:tcPr/>
                </a:tc>
                <a:tc>
                  <a:txBody>
                    <a:bodyPr/>
                    <a:lstStyle/>
                    <a:p>
                      <a:r>
                        <a:rPr lang="es-DO" sz="1200" b="0" i="0" u="none" strike="noStrike" cap="none" dirty="0">
                          <a:solidFill>
                            <a:srgbClr val="000000"/>
                          </a:solidFill>
                          <a:effectLst/>
                          <a:latin typeface="Arial"/>
                          <a:ea typeface="Arial"/>
                          <a:cs typeface="Arial"/>
                          <a:sym typeface="Arial"/>
                        </a:rPr>
                        <a:t>Completa la tabla con las frecuencias o marcas de conteo de 2 colores que corresponden a la información entregada.</a:t>
                      </a:r>
                    </a:p>
                    <a:p>
                      <a:endParaRPr lang="es-DO" dirty="0"/>
                    </a:p>
                  </a:txBody>
                  <a:tcPr/>
                </a:tc>
                <a:tc>
                  <a:txBody>
                    <a:bodyPr/>
                    <a:lstStyle/>
                    <a:p>
                      <a:r>
                        <a:rPr lang="es-DO" sz="1200" b="0" i="0" u="none" strike="noStrike" cap="none" dirty="0">
                          <a:solidFill>
                            <a:srgbClr val="000000"/>
                          </a:solidFill>
                          <a:effectLst/>
                          <a:latin typeface="Arial"/>
                          <a:ea typeface="Arial"/>
                          <a:cs typeface="Arial"/>
                          <a:sym typeface="Arial"/>
                        </a:rPr>
                        <a:t>Completa la tabla con las frecuencias o marcas de conteo de uno o ningún colores que corresponden a la información entregada.</a:t>
                      </a:r>
                    </a:p>
                    <a:p>
                      <a:r>
                        <a:rPr lang="es-DO" sz="1200" b="0" i="0" u="none" strike="noStrike" cap="none" dirty="0">
                          <a:solidFill>
                            <a:srgbClr val="000000"/>
                          </a:solidFill>
                          <a:effectLst/>
                          <a:latin typeface="Arial"/>
                          <a:ea typeface="Arial"/>
                          <a:cs typeface="Arial"/>
                          <a:sym typeface="Arial"/>
                        </a:rPr>
                        <a:t>Por ejemplo,</a:t>
                      </a:r>
                    </a:p>
                    <a:p>
                      <a:endParaRPr lang="es-DO" sz="1400" b="0" i="0" u="none" strike="noStrike" cap="none" dirty="0">
                        <a:solidFill>
                          <a:srgbClr val="000000"/>
                        </a:solidFill>
                        <a:effectLst/>
                        <a:latin typeface="Arial"/>
                        <a:ea typeface="Arial"/>
                        <a:cs typeface="Arial"/>
                        <a:sym typeface="Arial"/>
                      </a:endParaRPr>
                    </a:p>
                    <a:p>
                      <a:endParaRPr lang="es-DO" sz="1400" b="0" i="0" u="none" strike="noStrike" cap="none" dirty="0">
                        <a:solidFill>
                          <a:srgbClr val="000000"/>
                        </a:solidFill>
                        <a:effectLst/>
                        <a:latin typeface="Arial"/>
                        <a:cs typeface="Arial"/>
                        <a:sym typeface="Arial"/>
                      </a:endParaRPr>
                    </a:p>
                    <a:p>
                      <a:endParaRPr lang="es-DO" sz="1400" b="0" i="0" u="none" strike="noStrike" cap="none" dirty="0">
                        <a:solidFill>
                          <a:srgbClr val="000000"/>
                        </a:solidFill>
                        <a:effectLst/>
                        <a:latin typeface="Arial"/>
                        <a:cs typeface="Arial"/>
                        <a:sym typeface="Arial"/>
                      </a:endParaRPr>
                    </a:p>
                    <a:p>
                      <a:endParaRPr lang="es-DO" sz="1400" b="0" i="0" u="none" strike="noStrike" cap="none" dirty="0">
                        <a:solidFill>
                          <a:srgbClr val="000000"/>
                        </a:solidFill>
                        <a:effectLst/>
                        <a:latin typeface="Arial"/>
                        <a:cs typeface="Arial"/>
                        <a:sym typeface="Arial"/>
                      </a:endParaRPr>
                    </a:p>
                    <a:p>
                      <a:endParaRPr lang="es-DO" sz="1400" b="0" i="0" u="none" strike="noStrike" cap="none" dirty="0">
                        <a:solidFill>
                          <a:srgbClr val="000000"/>
                        </a:solidFill>
                        <a:effectLst/>
                        <a:latin typeface="Arial"/>
                        <a:cs typeface="Arial"/>
                        <a:sym typeface="Arial"/>
                      </a:endParaRPr>
                    </a:p>
                    <a:p>
                      <a:endParaRPr lang="es-DO" sz="1400" b="0" i="0" u="none" strike="noStrike" cap="none" dirty="0">
                        <a:solidFill>
                          <a:srgbClr val="000000"/>
                        </a:solidFill>
                        <a:effectLst/>
                        <a:latin typeface="Arial"/>
                        <a:cs typeface="Arial"/>
                        <a:sym typeface="Arial"/>
                      </a:endParaRPr>
                    </a:p>
                    <a:p>
                      <a:endParaRPr lang="es-DO" dirty="0"/>
                    </a:p>
                    <a:p>
                      <a:r>
                        <a:rPr lang="es-DO" sz="1200" dirty="0"/>
                        <a:t>O bien no responde.</a:t>
                      </a:r>
                    </a:p>
                    <a:p>
                      <a:endParaRPr lang="es-DO" dirty="0"/>
                    </a:p>
                  </a:txBody>
                  <a:tcPr/>
                </a:tc>
                <a:extLst>
                  <a:ext uri="{0D108BD9-81ED-4DB2-BD59-A6C34878D82A}">
                    <a16:rowId xmlns:a16="http://schemas.microsoft.com/office/drawing/2014/main" val="2778815372"/>
                  </a:ext>
                </a:extLst>
              </a:tr>
            </a:tbl>
          </a:graphicData>
        </a:graphic>
      </p:graphicFrame>
      <p:pic>
        <p:nvPicPr>
          <p:cNvPr id="11" name="Imagen 10"/>
          <p:cNvPicPr/>
          <p:nvPr/>
        </p:nvPicPr>
        <p:blipFill rotWithShape="1">
          <a:blip r:embed="rId2"/>
          <a:srcRect l="54694" t="62093" r="20537" b="16026"/>
          <a:stretch/>
        </p:blipFill>
        <p:spPr bwMode="auto">
          <a:xfrm>
            <a:off x="5982989" y="2241147"/>
            <a:ext cx="2279481" cy="987973"/>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3"/>
          <a:srcRect l="54195" t="61502" r="23030" b="15139"/>
          <a:stretch/>
        </p:blipFill>
        <p:spPr bwMode="auto">
          <a:xfrm>
            <a:off x="3238445" y="1992998"/>
            <a:ext cx="1983547" cy="899712"/>
          </a:xfrm>
          <a:prstGeom prst="rect">
            <a:avLst/>
          </a:prstGeom>
          <a:ln>
            <a:noFill/>
          </a:ln>
          <a:extLst>
            <a:ext uri="{53640926-AAD7-44D8-BBD7-CCE9431645EC}">
              <a14:shadowObscured xmlns:a14="http://schemas.microsoft.com/office/drawing/2010/main"/>
            </a:ext>
          </a:extLst>
        </p:spPr>
      </p:pic>
      <p:pic>
        <p:nvPicPr>
          <p:cNvPr id="13" name="Imagen 12"/>
          <p:cNvPicPr/>
          <p:nvPr/>
        </p:nvPicPr>
        <p:blipFill rotWithShape="1">
          <a:blip r:embed="rId4"/>
          <a:srcRect l="54694" t="62389" r="22698" b="14252"/>
          <a:stretch/>
        </p:blipFill>
        <p:spPr bwMode="auto">
          <a:xfrm>
            <a:off x="3255178" y="2966515"/>
            <a:ext cx="1983547" cy="1036320"/>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5"/>
          <a:srcRect l="54528" t="62093" r="23030" b="15435"/>
          <a:stretch/>
        </p:blipFill>
        <p:spPr bwMode="auto">
          <a:xfrm>
            <a:off x="367202" y="1889090"/>
            <a:ext cx="1807779" cy="814654"/>
          </a:xfrm>
          <a:prstGeom prst="rect">
            <a:avLst/>
          </a:prstGeom>
          <a:ln>
            <a:noFill/>
          </a:ln>
          <a:extLst>
            <a:ext uri="{53640926-AAD7-44D8-BBD7-CCE9431645EC}">
              <a14:shadowObscured xmlns:a14="http://schemas.microsoft.com/office/drawing/2010/main"/>
            </a:ext>
          </a:extLst>
        </p:spPr>
      </p:pic>
      <p:pic>
        <p:nvPicPr>
          <p:cNvPr id="15" name="Imagen 14"/>
          <p:cNvPicPr/>
          <p:nvPr/>
        </p:nvPicPr>
        <p:blipFill rotWithShape="1">
          <a:blip r:embed="rId6"/>
          <a:srcRect l="54860" t="62389" r="23196" b="16026"/>
          <a:stretch/>
        </p:blipFill>
        <p:spPr bwMode="auto">
          <a:xfrm>
            <a:off x="468288" y="2892710"/>
            <a:ext cx="1807779" cy="841617"/>
          </a:xfrm>
          <a:prstGeom prst="rect">
            <a:avLst/>
          </a:prstGeom>
          <a:ln>
            <a:noFill/>
          </a:ln>
          <a:extLst>
            <a:ext uri="{53640926-AAD7-44D8-BBD7-CCE9431645EC}">
              <a14:shadowObscured xmlns:a14="http://schemas.microsoft.com/office/drawing/2010/main"/>
            </a:ext>
          </a:extLst>
        </p:spPr>
      </p:pic>
      <p:pic>
        <p:nvPicPr>
          <p:cNvPr id="16" name="Picture 4" descr="Logo institucional del ministerio de educación de la República Dominic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34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7885" y="336918"/>
            <a:ext cx="6034500" cy="744300"/>
          </a:xfrm>
        </p:spPr>
        <p:txBody>
          <a:bodyPr/>
          <a:lstStyle/>
          <a:p>
            <a:r>
              <a:rPr lang="es-DO" sz="2800" dirty="0">
                <a:solidFill>
                  <a:srgbClr val="002060"/>
                </a:solidFill>
                <a:latin typeface="Lato Black" panose="020B0604020202020204" charset="0"/>
                <a:ea typeface="Lato Black" panose="020B0604020202020204" charset="0"/>
                <a:cs typeface="Lato Black" panose="020B0604020202020204" charset="0"/>
              </a:rPr>
              <a:t>REPORTE DE RESULTADOS EN NIVELES DE DESEMPEÑO</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32</a:t>
            </a:fld>
            <a:endParaRPr lang="es-DO"/>
          </a:p>
        </p:txBody>
      </p:sp>
      <p:pic>
        <p:nvPicPr>
          <p:cNvPr id="5" name="Picture 4" descr="Logo institucional del ministerio de educación de la República Domin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rotWithShape="1">
          <a:blip r:embed="rId3"/>
          <a:srcRect l="38217" t="25099" r="33913" b="20728"/>
          <a:stretch/>
        </p:blipFill>
        <p:spPr bwMode="auto">
          <a:xfrm>
            <a:off x="4319752" y="1013347"/>
            <a:ext cx="2511282" cy="3489080"/>
          </a:xfrm>
          <a:prstGeom prst="rect">
            <a:avLst/>
          </a:prstGeom>
          <a:ln>
            <a:noFill/>
          </a:ln>
          <a:extLst>
            <a:ext uri="{53640926-AAD7-44D8-BBD7-CCE9431645EC}">
              <a14:shadowObscured xmlns:a14="http://schemas.microsoft.com/office/drawing/2010/main"/>
            </a:ext>
          </a:extLst>
        </p:spPr>
      </p:pic>
      <p:sp>
        <p:nvSpPr>
          <p:cNvPr id="9" name="Marcador de texto 2"/>
          <p:cNvSpPr txBox="1">
            <a:spLocks/>
          </p:cNvSpPr>
          <p:nvPr/>
        </p:nvSpPr>
        <p:spPr>
          <a:xfrm>
            <a:off x="421177" y="1185905"/>
            <a:ext cx="4286767" cy="279854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pPr marL="76200" indent="0">
              <a:buNone/>
            </a:pPr>
            <a:r>
              <a:rPr lang="es-DO" sz="1200" b="1" dirty="0">
                <a:solidFill>
                  <a:schemeClr val="tx1"/>
                </a:solidFill>
              </a:rPr>
              <a:t>PUNTAJE PROMEDIO</a:t>
            </a:r>
          </a:p>
          <a:p>
            <a:pPr marL="76200" indent="0">
              <a:buNone/>
            </a:pPr>
            <a:r>
              <a:rPr lang="es-DO" sz="1200" b="1" dirty="0">
                <a:solidFill>
                  <a:schemeClr val="tx1"/>
                </a:solidFill>
              </a:rPr>
              <a:t>Los resultados se expresan en un puntaje promedio de las calificaciones obtenidas por todos los estudiantes, ya sea en un Centro  Educativo, en el Distrito o la Regional Educativa en cada una de las pruebas.  Luego se agrupan en niveles.</a:t>
            </a:r>
          </a:p>
          <a:p>
            <a:pPr marL="76200" indent="0">
              <a:buNone/>
            </a:pPr>
            <a:endParaRPr lang="es-DO" sz="1200" b="1" dirty="0">
              <a:solidFill>
                <a:schemeClr val="tx1"/>
              </a:solidFill>
            </a:endParaRPr>
          </a:p>
          <a:p>
            <a:pPr algn="just"/>
            <a:r>
              <a:rPr lang="es-DO" sz="1400" b="1" dirty="0">
                <a:solidFill>
                  <a:schemeClr val="tx1"/>
                </a:solidFill>
              </a:rPr>
              <a:t>Cada nivel de desempeño describe lo que saben y son capaces de hacer los estudiantes con lo que saben. </a:t>
            </a:r>
          </a:p>
          <a:p>
            <a:r>
              <a:rPr lang="es-DO" sz="1400" b="1" dirty="0">
                <a:solidFill>
                  <a:schemeClr val="tx1"/>
                </a:solidFill>
              </a:rPr>
              <a:t>Cada nivel enumera cuáles son las competencias que han desarrollado los estudiantes. </a:t>
            </a:r>
          </a:p>
          <a:p>
            <a:r>
              <a:rPr lang="es-DO" sz="1400" b="1" dirty="0">
                <a:solidFill>
                  <a:srgbClr val="000000"/>
                </a:solidFill>
                <a:latin typeface="Esphimere"/>
              </a:rPr>
              <a:t>Los niveles de desempeño  agrupan en orden creciente de complejidad los aprendizajes alcanzados.</a:t>
            </a:r>
          </a:p>
          <a:p>
            <a:pPr marL="76200" indent="0">
              <a:buNone/>
            </a:pPr>
            <a:r>
              <a:rPr lang="es-DO" sz="1400" b="1" dirty="0">
                <a:solidFill>
                  <a:srgbClr val="000000"/>
                </a:solidFill>
                <a:latin typeface="Esphimere"/>
              </a:rPr>
              <a:t>El nivel Satisfactorio es al que se aspira.</a:t>
            </a:r>
            <a:endParaRPr lang="es-DO" sz="1400" b="1" dirty="0">
              <a:solidFill>
                <a:srgbClr val="000000"/>
              </a:solidFill>
            </a:endParaRPr>
          </a:p>
          <a:p>
            <a:endParaRPr lang="es-DO" dirty="0"/>
          </a:p>
        </p:txBody>
      </p:sp>
      <p:sp>
        <p:nvSpPr>
          <p:cNvPr id="10" name="Recortar rectángulo de esquina diagonal 9"/>
          <p:cNvSpPr/>
          <p:nvPr/>
        </p:nvSpPr>
        <p:spPr>
          <a:xfrm>
            <a:off x="5150069" y="3965706"/>
            <a:ext cx="2123090" cy="47029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2400" dirty="0"/>
              <a:t>ELEMENTAL</a:t>
            </a:r>
            <a:r>
              <a:rPr lang="es-DO" sz="4000" dirty="0"/>
              <a:t> </a:t>
            </a:r>
          </a:p>
        </p:txBody>
      </p:sp>
      <p:sp>
        <p:nvSpPr>
          <p:cNvPr id="11" name="Recortar rectángulo de esquina diagonal 10"/>
          <p:cNvSpPr/>
          <p:nvPr/>
        </p:nvSpPr>
        <p:spPr>
          <a:xfrm>
            <a:off x="6064470" y="2520174"/>
            <a:ext cx="2252624" cy="50182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2400" dirty="0"/>
              <a:t>ACEPTABLE</a:t>
            </a:r>
            <a:r>
              <a:rPr lang="es-DO" dirty="0"/>
              <a:t> </a:t>
            </a:r>
          </a:p>
        </p:txBody>
      </p:sp>
      <p:sp>
        <p:nvSpPr>
          <p:cNvPr id="12" name="Recortar rectángulo de esquina diagonal 11"/>
          <p:cNvSpPr/>
          <p:nvPr/>
        </p:nvSpPr>
        <p:spPr>
          <a:xfrm>
            <a:off x="6479628" y="1209071"/>
            <a:ext cx="2422634" cy="54487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2000" dirty="0"/>
              <a:t>SATISFACTORIO </a:t>
            </a:r>
          </a:p>
        </p:txBody>
      </p:sp>
      <p:sp>
        <p:nvSpPr>
          <p:cNvPr id="3" name="Rectángulo 2"/>
          <p:cNvSpPr/>
          <p:nvPr/>
        </p:nvSpPr>
        <p:spPr>
          <a:xfrm>
            <a:off x="4071428" y="4607114"/>
            <a:ext cx="4572000" cy="461665"/>
          </a:xfrm>
          <a:prstGeom prst="rect">
            <a:avLst/>
          </a:prstGeom>
        </p:spPr>
        <p:txBody>
          <a:bodyPr>
            <a:spAutoFit/>
          </a:bodyPr>
          <a:lstStyle/>
          <a:p>
            <a:r>
              <a:rPr lang="es-DO" sz="1200" dirty="0">
                <a:solidFill>
                  <a:srgbClr val="002060"/>
                </a:solidFill>
                <a:latin typeface="Esphimere"/>
              </a:rPr>
              <a:t>Expresar los resultados en términos de niveles de desempeño permite interpretarlos pedagógicamente. </a:t>
            </a:r>
            <a:endParaRPr lang="es-DO" sz="1200" dirty="0">
              <a:solidFill>
                <a:srgbClr val="002060"/>
              </a:solidFill>
            </a:endParaRPr>
          </a:p>
        </p:txBody>
      </p:sp>
    </p:spTree>
    <p:extLst>
      <p:ext uri="{BB962C8B-B14F-4D97-AF65-F5344CB8AC3E}">
        <p14:creationId xmlns:p14="http://schemas.microsoft.com/office/powerpoint/2010/main" val="2116555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1051" y="203876"/>
            <a:ext cx="7493876" cy="620110"/>
          </a:xfrm>
        </p:spPr>
        <p:txBody>
          <a:bodyPr/>
          <a:lstStyle/>
          <a:p>
            <a:r>
              <a:rPr lang="es-DO" sz="1800" dirty="0">
                <a:solidFill>
                  <a:srgbClr val="002060"/>
                </a:solidFill>
                <a:latin typeface="Lato Black" panose="020B0604020202020204" charset="0"/>
                <a:ea typeface="Lato Black" panose="020B0604020202020204" charset="0"/>
                <a:cs typeface="Lato Black" panose="020B0604020202020204" charset="0"/>
              </a:rPr>
              <a:t>Descripción de los Niveles de desempeño en  Matemática en </a:t>
            </a:r>
            <a:r>
              <a:rPr lang="es-DO" sz="1800" dirty="0" smtClean="0">
                <a:solidFill>
                  <a:srgbClr val="002060"/>
                </a:solidFill>
                <a:latin typeface="Lato Black" panose="020B0604020202020204" charset="0"/>
                <a:ea typeface="Lato Black" panose="020B0604020202020204" charset="0"/>
                <a:cs typeface="Lato Black" panose="020B0604020202020204" charset="0"/>
              </a:rPr>
              <a:t>3ro de Primaria </a:t>
            </a:r>
            <a:r>
              <a:rPr lang="es-DO" sz="1800" dirty="0">
                <a:solidFill>
                  <a:srgbClr val="002060"/>
                </a:solidFill>
                <a:latin typeface="Lato Black" panose="020B0604020202020204" charset="0"/>
                <a:ea typeface="Lato Black" panose="020B0604020202020204" charset="0"/>
                <a:cs typeface="Lato Black" panose="020B0604020202020204" charset="0"/>
              </a:rPr>
              <a:t>y resultados en la Evaluación Diagnóstica  Nacional 2017</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33</a:t>
            </a:fld>
            <a:endParaRPr lang="es-DO"/>
          </a:p>
        </p:txBody>
      </p:sp>
      <p:pic>
        <p:nvPicPr>
          <p:cNvPr id="7" name="Imagen 6"/>
          <p:cNvPicPr/>
          <p:nvPr/>
        </p:nvPicPr>
        <p:blipFill rotWithShape="1">
          <a:blip r:embed="rId2"/>
          <a:srcRect l="6323" t="20481" r="52361" b="22079"/>
          <a:stretch/>
        </p:blipFill>
        <p:spPr bwMode="auto">
          <a:xfrm>
            <a:off x="876243" y="909809"/>
            <a:ext cx="6716110" cy="39939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0044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99" y="400434"/>
            <a:ext cx="6034500" cy="744300"/>
          </a:xfrm>
        </p:spPr>
        <p:txBody>
          <a:bodyPr/>
          <a:lstStyle/>
          <a:p>
            <a:r>
              <a:rPr lang="es-DO" dirty="0">
                <a:solidFill>
                  <a:srgbClr val="002060"/>
                </a:solidFill>
                <a:latin typeface="Lato Black" panose="020B0604020202020204" charset="0"/>
                <a:ea typeface="Lato Black" panose="020B0604020202020204" charset="0"/>
                <a:cs typeface="Lato Black" panose="020B0604020202020204" charset="0"/>
              </a:rPr>
              <a:t>Para más información </a:t>
            </a:r>
          </a:p>
        </p:txBody>
      </p:sp>
      <p:sp>
        <p:nvSpPr>
          <p:cNvPr id="3" name="Marcador de texto 2"/>
          <p:cNvSpPr>
            <a:spLocks noGrp="1"/>
          </p:cNvSpPr>
          <p:nvPr>
            <p:ph type="body" idx="1"/>
          </p:nvPr>
        </p:nvSpPr>
        <p:spPr>
          <a:xfrm>
            <a:off x="908486" y="1293779"/>
            <a:ext cx="3352229" cy="3007084"/>
          </a:xfrm>
        </p:spPr>
        <p:txBody>
          <a:bodyPr/>
          <a:lstStyle/>
          <a:p>
            <a:pPr marL="76200" indent="0">
              <a:buNone/>
            </a:pPr>
            <a:r>
              <a:rPr lang="es-DO" sz="2000" dirty="0"/>
              <a:t>Consultar los informes de resultados destinados a</a:t>
            </a:r>
          </a:p>
          <a:p>
            <a:pPr marL="257175" indent="-257175" algn="just">
              <a:buFont typeface="Arial" panose="020B0604020202020204" pitchFamily="34" charset="0"/>
              <a:buChar char="•"/>
            </a:pPr>
            <a:r>
              <a:rPr lang="es-DO" sz="2000" dirty="0"/>
              <a:t>Las familias</a:t>
            </a:r>
          </a:p>
          <a:p>
            <a:pPr marL="257175" indent="-257175" algn="just">
              <a:buFont typeface="Arial" panose="020B0604020202020204" pitchFamily="34" charset="0"/>
              <a:buChar char="•"/>
            </a:pPr>
            <a:r>
              <a:rPr lang="es-DO" sz="2000" dirty="0"/>
              <a:t>Los Centros Educativos</a:t>
            </a:r>
          </a:p>
          <a:p>
            <a:pPr marL="257175" indent="-257175" algn="just">
              <a:buFont typeface="Arial" panose="020B0604020202020204" pitchFamily="34" charset="0"/>
              <a:buChar char="•"/>
            </a:pPr>
            <a:r>
              <a:rPr lang="es-DO" sz="2000" dirty="0"/>
              <a:t>Los Distritos Educativos</a:t>
            </a:r>
          </a:p>
          <a:p>
            <a:pPr marL="257175" indent="-257175" algn="just">
              <a:buFont typeface="Arial" panose="020B0604020202020204" pitchFamily="34" charset="0"/>
              <a:buChar char="•"/>
            </a:pPr>
            <a:r>
              <a:rPr lang="es-DO" sz="2000" dirty="0"/>
              <a:t>Las Regionales </a:t>
            </a:r>
          </a:p>
          <a:p>
            <a:pPr marL="257175" indent="-257175" algn="just">
              <a:buFont typeface="Arial" panose="020B0604020202020204" pitchFamily="34" charset="0"/>
              <a:buChar char="•"/>
            </a:pPr>
            <a:r>
              <a:rPr lang="es-DO" sz="2000" dirty="0"/>
              <a:t>Y un informe Nacional </a:t>
            </a:r>
          </a:p>
          <a:p>
            <a:endParaRPr lang="es-DO"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34</a:t>
            </a:fld>
            <a:endParaRPr lang="es-DO"/>
          </a:p>
        </p:txBody>
      </p:sp>
      <p:pic>
        <p:nvPicPr>
          <p:cNvPr id="5" name="Picture 4" descr="Logo institucional del ministerio de educación de la República Domin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181303" y="4071770"/>
            <a:ext cx="6573631" cy="923330"/>
          </a:xfrm>
          <a:prstGeom prst="rect">
            <a:avLst/>
          </a:prstGeom>
        </p:spPr>
        <p:txBody>
          <a:bodyPr wrap="square">
            <a:spAutoFit/>
          </a:bodyPr>
          <a:lstStyle/>
          <a:p>
            <a:r>
              <a:rPr lang="es-ES" dirty="0">
                <a:hlinkClick r:id="rId3"/>
              </a:rPr>
              <a:t>http://www.ministeriodeeducacion.gob.do/sobre-nosotros/áreas-institucionales/dirección-de-evaluación-de-la-calidad</a:t>
            </a:r>
            <a:endParaRPr lang="es-ES" dirty="0"/>
          </a:p>
          <a:p>
            <a:endParaRPr lang="es-DO" dirty="0"/>
          </a:p>
        </p:txBody>
      </p:sp>
      <p:pic>
        <p:nvPicPr>
          <p:cNvPr id="7" name="Imagen 6"/>
          <p:cNvPicPr/>
          <p:nvPr/>
        </p:nvPicPr>
        <p:blipFill rotWithShape="1">
          <a:blip r:embed="rId4"/>
          <a:srcRect l="36218" t="16733" r="33208" b="11943"/>
          <a:stretch/>
        </p:blipFill>
        <p:spPr bwMode="auto">
          <a:xfrm rot="1068745">
            <a:off x="6700807" y="1235024"/>
            <a:ext cx="1651000" cy="2165350"/>
          </a:xfrm>
          <a:prstGeom prst="rect">
            <a:avLst/>
          </a:prstGeom>
          <a:ln>
            <a:solidFill>
              <a:srgbClr val="0070C0"/>
            </a:solidFill>
          </a:ln>
          <a:extLst>
            <a:ext uri="{53640926-AAD7-44D8-BBD7-CCE9431645EC}">
              <a14:shadowObscured xmlns:a14="http://schemas.microsoft.com/office/drawing/2010/main"/>
            </a:ext>
          </a:extLst>
        </p:spPr>
      </p:pic>
      <p:pic>
        <p:nvPicPr>
          <p:cNvPr id="8" name="Imagen 7"/>
          <p:cNvPicPr/>
          <p:nvPr/>
        </p:nvPicPr>
        <p:blipFill rotWithShape="1">
          <a:blip r:embed="rId5"/>
          <a:srcRect l="38452" t="16733" r="34972" b="21983"/>
          <a:stretch/>
        </p:blipFill>
        <p:spPr bwMode="auto">
          <a:xfrm rot="20658651">
            <a:off x="5040054" y="1212125"/>
            <a:ext cx="1661133" cy="2211151"/>
          </a:xfrm>
          <a:prstGeom prst="rect">
            <a:avLst/>
          </a:prstGeom>
          <a:ln>
            <a:solidFill>
              <a:srgbClr val="002060"/>
            </a:solidFill>
          </a:ln>
          <a:extLst>
            <a:ext uri="{53640926-AAD7-44D8-BBD7-CCE9431645EC}">
              <a14:shadowObscured xmlns:a14="http://schemas.microsoft.com/office/drawing/2010/main"/>
            </a:ext>
          </a:extLst>
        </p:spPr>
      </p:pic>
      <p:sp>
        <p:nvSpPr>
          <p:cNvPr id="9" name="Rectángulo redondeado 2">
            <a:extLst>
              <a:ext uri="{FF2B5EF4-FFF2-40B4-BE49-F238E27FC236}">
                <a16:creationId xmlns:a16="http://schemas.microsoft.com/office/drawing/2014/main" id="{5ECE4A54-85C6-4B14-95B5-7B7CD184963C}"/>
              </a:ext>
            </a:extLst>
          </p:cNvPr>
          <p:cNvSpPr/>
          <p:nvPr/>
        </p:nvSpPr>
        <p:spPr>
          <a:xfrm>
            <a:off x="4526352" y="3034132"/>
            <a:ext cx="3765668" cy="8189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dirty="0">
                <a:solidFill>
                  <a:srgbClr val="000000"/>
                </a:solidFill>
              </a:rPr>
              <a:t>En 2022 solo tendremos informes nacionales por tratarse de una muestra.</a:t>
            </a:r>
          </a:p>
        </p:txBody>
      </p:sp>
    </p:spTree>
    <p:extLst>
      <p:ext uri="{BB962C8B-B14F-4D97-AF65-F5344CB8AC3E}">
        <p14:creationId xmlns:p14="http://schemas.microsoft.com/office/powerpoint/2010/main" val="1104687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pic>
        <p:nvPicPr>
          <p:cNvPr id="6" name="Picture 4" descr="Logo institucional del ministerio de educación de la República Domin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6" descr="Imagen que contiene alimentos&#10;&#10;Descripción generada automáticam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05" y="1097604"/>
            <a:ext cx="73342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681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1886" y="158176"/>
            <a:ext cx="6034500" cy="744300"/>
          </a:xfrm>
        </p:spPr>
        <p:txBody>
          <a:bodyPr/>
          <a:lstStyle/>
          <a:p>
            <a:r>
              <a:rPr lang="es-DO" dirty="0"/>
              <a:t>Bibliografía y Web-grafía</a:t>
            </a:r>
          </a:p>
        </p:txBody>
      </p:sp>
      <p:sp>
        <p:nvSpPr>
          <p:cNvPr id="3" name="Marcador de texto 2"/>
          <p:cNvSpPr>
            <a:spLocks noGrp="1"/>
          </p:cNvSpPr>
          <p:nvPr>
            <p:ph type="body" idx="1"/>
          </p:nvPr>
        </p:nvSpPr>
        <p:spPr>
          <a:xfrm>
            <a:off x="296883" y="979605"/>
            <a:ext cx="8732401" cy="3805871"/>
          </a:xfrm>
        </p:spPr>
        <p:txBody>
          <a:bodyPr/>
          <a:lstStyle/>
          <a:p>
            <a:pPr marL="76200" indent="0">
              <a:buNone/>
            </a:pPr>
            <a:r>
              <a:rPr lang="es-DO" sz="1200" dirty="0">
                <a:latin typeface="+mn-lt"/>
              </a:rPr>
              <a:t>Minerd (2016). </a:t>
            </a:r>
            <a:r>
              <a:rPr lang="es-DO" sz="1200" i="1" dirty="0">
                <a:latin typeface="+mn-lt"/>
              </a:rPr>
              <a:t>Diseño Curricular Nivel Primario. Primer Ciclo. </a:t>
            </a:r>
            <a:r>
              <a:rPr lang="es-DO" sz="1200" dirty="0">
                <a:latin typeface="+mn-lt"/>
              </a:rPr>
              <a:t>Disponible en</a:t>
            </a:r>
            <a:r>
              <a:rPr lang="es-DO" sz="1200" dirty="0">
                <a:latin typeface="+mn-lt"/>
                <a:hlinkClick r:id="rId2"/>
              </a:rPr>
              <a:t> http://www.ministeriodeeducacion.gob.do/docs/direccion-general-de-curriculo/MusI-diseno-curricular-del-nivel-primario-primer-ciclopdf.pdf</a:t>
            </a:r>
            <a:endParaRPr lang="es-DO" sz="1200" dirty="0">
              <a:latin typeface="+mn-lt"/>
            </a:endParaRPr>
          </a:p>
          <a:p>
            <a:pPr marL="76200" indent="0">
              <a:buNone/>
            </a:pPr>
            <a:r>
              <a:rPr lang="es-DO" sz="1200" dirty="0">
                <a:latin typeface="+mn-lt"/>
              </a:rPr>
              <a:t>Minerd (2017). </a:t>
            </a:r>
            <a:r>
              <a:rPr lang="es-DO" sz="1200" i="1" dirty="0">
                <a:latin typeface="+mn-lt"/>
              </a:rPr>
              <a:t>Evaluación Diagnóstica Nacional 3ro.  Grado de  Primaria. Guía del aplicador</a:t>
            </a:r>
            <a:r>
              <a:rPr lang="es-DO" sz="1200" dirty="0">
                <a:latin typeface="+mn-lt"/>
              </a:rPr>
              <a:t>. Disponible en </a:t>
            </a:r>
            <a:r>
              <a:rPr lang="es-DO" sz="1200" dirty="0">
                <a:latin typeface="+mn-lt"/>
                <a:hlinkClick r:id="rId3"/>
              </a:rPr>
              <a:t>http://www.ministeriodeeducacion.gob.do/docs/direccion-general-de-evaluacion-y-control-de-la-calidad-educativa/PlmN-guia-del-aplicador-grado-3pdf.pdf</a:t>
            </a:r>
            <a:endParaRPr lang="es-DO" sz="1200" dirty="0">
              <a:latin typeface="+mn-lt"/>
            </a:endParaRPr>
          </a:p>
          <a:p>
            <a:pPr marL="76200" indent="0">
              <a:buNone/>
            </a:pPr>
            <a:r>
              <a:rPr lang="es-DO" sz="1200" dirty="0">
                <a:latin typeface="+mn-lt"/>
              </a:rPr>
              <a:t>Minerd (2017</a:t>
            </a:r>
            <a:r>
              <a:rPr lang="es-DO" sz="1200" i="1" dirty="0">
                <a:latin typeface="+mn-lt"/>
              </a:rPr>
              <a:t>). Evaluación Diagnóstica Nacional 3ro.  Grado de  Primaria. Manual de Aplicación</a:t>
            </a:r>
            <a:r>
              <a:rPr lang="es-DO" sz="1200" dirty="0">
                <a:latin typeface="+mn-lt"/>
              </a:rPr>
              <a:t>. Disponible en</a:t>
            </a:r>
            <a:r>
              <a:rPr lang="es-DO" sz="1200" dirty="0">
                <a:latin typeface="+mn-lt"/>
                <a:hlinkClick r:id="rId4"/>
              </a:rPr>
              <a:t> http://www.ministeriodeeducacion.gob.do/docs/direccion-general-de-evaluacion-y-control-de-la-calidad-educativa/GiBW-manual-evaluacion-diagnostica-nacional-3er-grado-nivel-primariopdf.pdf</a:t>
            </a:r>
            <a:endParaRPr lang="es-DO" sz="1200" dirty="0">
              <a:latin typeface="+mn-lt"/>
            </a:endParaRPr>
          </a:p>
          <a:p>
            <a:pPr marL="76200" indent="0">
              <a:buNone/>
            </a:pPr>
            <a:r>
              <a:rPr lang="es-DO" sz="1200" dirty="0">
                <a:latin typeface="+mn-lt"/>
              </a:rPr>
              <a:t>Minerd (2019). </a:t>
            </a:r>
            <a:r>
              <a:rPr lang="es-DO" sz="1200" i="1" dirty="0">
                <a:latin typeface="+mn-lt"/>
              </a:rPr>
              <a:t>Marco de Evaluación Pruebas Diagnósticas. Educación Primaria</a:t>
            </a:r>
            <a:r>
              <a:rPr lang="es-DO" sz="1200" dirty="0">
                <a:latin typeface="+mn-lt"/>
              </a:rPr>
              <a:t>.  Disponible en </a:t>
            </a:r>
            <a:r>
              <a:rPr lang="es-DO" sz="1200" dirty="0">
                <a:latin typeface="+mn-lt"/>
                <a:hlinkClick r:id="rId5"/>
              </a:rPr>
              <a:t>http://www.ministeriodeeducacion.gob.do/docs/direccion-de-evaluacion-de-la-calidad/0c0Y-marco-de-evaluacion-3-y-6-de-primariapdf.pdf</a:t>
            </a:r>
            <a:endParaRPr lang="es-DO" sz="1200" dirty="0">
              <a:latin typeface="+mn-lt"/>
            </a:endParaRPr>
          </a:p>
          <a:p>
            <a:pPr marL="76200" indent="0">
              <a:buNone/>
            </a:pPr>
            <a:r>
              <a:rPr lang="es-DO" sz="1200" dirty="0">
                <a:latin typeface="+mn-lt"/>
              </a:rPr>
              <a:t>Minerd (2019). </a:t>
            </a:r>
            <a:r>
              <a:rPr lang="es-DO" sz="1200" i="1" dirty="0">
                <a:latin typeface="+mn-lt"/>
              </a:rPr>
              <a:t>Orientaciones para los centros educativos. Evaluación Diagnóstica Nacional. 3er. Grado de Educación Primaria</a:t>
            </a:r>
            <a:r>
              <a:rPr lang="es-DO" sz="1200" dirty="0">
                <a:latin typeface="+mn-lt"/>
              </a:rPr>
              <a:t>. Disponible en </a:t>
            </a:r>
            <a:r>
              <a:rPr lang="es-DO" sz="1200" dirty="0">
                <a:solidFill>
                  <a:srgbClr val="0070C0"/>
                </a:solidFill>
                <a:latin typeface="+mn-lt"/>
                <a:hlinkClick r:id="rId6"/>
              </a:rPr>
              <a:t>http://www.ministeriodeeducacion.gob.do/docs/direccion-de-evaluacion-de-la-calidad/1hsU-guia-para-orientaciones-a-los-centros-educativos-de-3ero-de-primaria-2019pdf.pdf</a:t>
            </a:r>
            <a:endParaRPr lang="es-DO" sz="1200" dirty="0">
              <a:solidFill>
                <a:srgbClr val="0070C0"/>
              </a:solidFill>
              <a:latin typeface="+mn-lt"/>
            </a:endParaRPr>
          </a:p>
          <a:p>
            <a:pPr marL="76200" indent="0">
              <a:buNone/>
            </a:pPr>
            <a:r>
              <a:rPr lang="es-DO" sz="1200" dirty="0">
                <a:latin typeface="+mn-lt"/>
              </a:rPr>
              <a:t>Minerd (2017). </a:t>
            </a:r>
            <a:r>
              <a:rPr lang="es-DO" sz="1200" i="1" dirty="0">
                <a:latin typeface="+mn-lt"/>
              </a:rPr>
              <a:t>Evaluando para mejorar. Guía para uso de los resultados de la Evaluación Diagnóstica Nacional de Tercer Grado 2017</a:t>
            </a:r>
            <a:r>
              <a:rPr lang="es-DO" sz="1200" dirty="0">
                <a:latin typeface="+mn-lt"/>
              </a:rPr>
              <a:t>. Disponible en </a:t>
            </a:r>
            <a:r>
              <a:rPr lang="es-DO" sz="1200" dirty="0">
                <a:latin typeface="+mn-lt"/>
                <a:hlinkClick r:id="rId7"/>
              </a:rPr>
              <a:t>http://www.ministeriodeeducacion.gob.do/docs/direccion-de-evaluacion-de-la-calidad/rpVZ-guia-del-centro-para-uso-de-resultados-de-la-evaluacion-diagnostica-de-3er-grado-de-primariapdf.pdf</a:t>
            </a:r>
            <a:endParaRPr lang="es-DO" sz="1200" dirty="0">
              <a:latin typeface="+mn-lt"/>
            </a:endParaRPr>
          </a:p>
          <a:p>
            <a:pPr marL="76200" indent="0">
              <a:buNone/>
            </a:pPr>
            <a:endParaRPr lang="es-DO" sz="1200" dirty="0">
              <a:latin typeface="+mn-lt"/>
            </a:endParaRP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DO" smtClean="0"/>
              <a:t>36</a:t>
            </a:fld>
            <a:endParaRPr lang="es-DO"/>
          </a:p>
        </p:txBody>
      </p:sp>
      <p:pic>
        <p:nvPicPr>
          <p:cNvPr id="5" name="Picture 4" descr="Logo institucional del ministerio de educación de la República Dominica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32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34300" y="617533"/>
            <a:ext cx="6342900" cy="451895"/>
          </a:xfrm>
        </p:spPr>
        <p:txBody>
          <a:bodyPr/>
          <a:lstStyle/>
          <a:p>
            <a:pPr algn="ctr"/>
            <a:r>
              <a:rPr lang="es-DO" sz="3200" dirty="0">
                <a:solidFill>
                  <a:srgbClr val="002060"/>
                </a:solidFill>
                <a:latin typeface="Lato Black" panose="020B0604020202020204" charset="0"/>
                <a:ea typeface="Lato Black" panose="020B0604020202020204" charset="0"/>
                <a:cs typeface="Lato Black" panose="020B0604020202020204" charset="0"/>
              </a:rPr>
              <a:t>INTRODUCCIÓN</a:t>
            </a:r>
          </a:p>
        </p:txBody>
      </p:sp>
      <p:sp>
        <p:nvSpPr>
          <p:cNvPr id="3" name="Subtítulo 2"/>
          <p:cNvSpPr>
            <a:spLocks noGrp="1"/>
          </p:cNvSpPr>
          <p:nvPr>
            <p:ph type="subTitle" idx="1"/>
          </p:nvPr>
        </p:nvSpPr>
        <p:spPr>
          <a:xfrm>
            <a:off x="791308" y="1323983"/>
            <a:ext cx="7649307" cy="3371109"/>
          </a:xfrm>
        </p:spPr>
        <p:txBody>
          <a:bodyPr/>
          <a:lstStyle/>
          <a:p>
            <a:pPr algn="just"/>
            <a:r>
              <a:rPr lang="es-DO" sz="1400" dirty="0">
                <a:solidFill>
                  <a:srgbClr val="000000"/>
                </a:solidFill>
              </a:rPr>
              <a:t>	El Ministerio de Educación de la República Dominicana (MINERD), mediante la Ordenanza 1-2016, estableció las Evaluaciones Diagnósticas Nacionales para medir la calidad del sistema educativo.</a:t>
            </a:r>
          </a:p>
          <a:p>
            <a:pPr algn="just"/>
            <a:endParaRPr lang="es-DO" sz="1400" dirty="0">
              <a:solidFill>
                <a:srgbClr val="000000"/>
              </a:solidFill>
            </a:endParaRPr>
          </a:p>
          <a:p>
            <a:pPr algn="just"/>
            <a:r>
              <a:rPr lang="es-DO" sz="1400" dirty="0">
                <a:solidFill>
                  <a:srgbClr val="000000"/>
                </a:solidFill>
              </a:rPr>
              <a:t>	</a:t>
            </a:r>
            <a:r>
              <a:rPr lang="es-DO" sz="1400" dirty="0" smtClean="0">
                <a:solidFill>
                  <a:srgbClr val="000000"/>
                </a:solidFill>
              </a:rPr>
              <a:t>Estas evalúan </a:t>
            </a:r>
            <a:r>
              <a:rPr lang="es-DO" sz="1400" dirty="0">
                <a:solidFill>
                  <a:srgbClr val="000000"/>
                </a:solidFill>
              </a:rPr>
              <a:t>los logros de aprendizaje al finalizar cada </a:t>
            </a:r>
            <a:r>
              <a:rPr lang="es-DO" sz="1400" dirty="0" smtClean="0">
                <a:solidFill>
                  <a:srgbClr val="000000"/>
                </a:solidFill>
              </a:rPr>
              <a:t>ciclo </a:t>
            </a:r>
            <a:r>
              <a:rPr lang="es-DO" sz="1400" dirty="0">
                <a:solidFill>
                  <a:srgbClr val="000000"/>
                </a:solidFill>
              </a:rPr>
              <a:t>de acuerdo al currículo </a:t>
            </a:r>
            <a:r>
              <a:rPr lang="es-DO" sz="1400" dirty="0" smtClean="0">
                <a:solidFill>
                  <a:srgbClr val="000000"/>
                </a:solidFill>
              </a:rPr>
              <a:t>actual, </a:t>
            </a:r>
            <a:r>
              <a:rPr lang="es-DO" sz="1400" dirty="0">
                <a:solidFill>
                  <a:srgbClr val="000000"/>
                </a:solidFill>
              </a:rPr>
              <a:t>que posee un enfoque de </a:t>
            </a:r>
            <a:r>
              <a:rPr lang="es-DO" sz="1400" dirty="0" smtClean="0">
                <a:solidFill>
                  <a:srgbClr val="000000"/>
                </a:solidFill>
              </a:rPr>
              <a:t>competencias, </a:t>
            </a:r>
            <a:r>
              <a:rPr lang="es-DO" sz="1400" dirty="0">
                <a:solidFill>
                  <a:srgbClr val="000000"/>
                </a:solidFill>
              </a:rPr>
              <a:t>y no </a:t>
            </a:r>
            <a:r>
              <a:rPr lang="es-DO" sz="1400" dirty="0" smtClean="0">
                <a:solidFill>
                  <a:srgbClr val="000000"/>
                </a:solidFill>
              </a:rPr>
              <a:t>tienen </a:t>
            </a:r>
            <a:r>
              <a:rPr lang="es-DO" sz="1400" dirty="0">
                <a:solidFill>
                  <a:srgbClr val="000000"/>
                </a:solidFill>
              </a:rPr>
              <a:t>consecuencias para los estudiantes. Se inició su aplicación en 2017 con 3er grado de Primaria, 2018 en 6to de Primaria y 2019 en 3er grado de Secundaria en todos los centros educativos. El mismo grado se repite cada tres años. </a:t>
            </a:r>
          </a:p>
          <a:p>
            <a:pPr algn="just"/>
            <a:r>
              <a:rPr lang="es-DO" sz="1400" dirty="0">
                <a:solidFill>
                  <a:srgbClr val="000000"/>
                </a:solidFill>
              </a:rPr>
              <a:t>	Incluye pruebas de las áreas curriculares y cuestionarios de contexto dirigido a los directores, docentes, estudiantes y sus familias. </a:t>
            </a:r>
          </a:p>
          <a:p>
            <a:pPr algn="just"/>
            <a:endParaRPr lang="es-DO" sz="1400" dirty="0">
              <a:solidFill>
                <a:srgbClr val="000000"/>
              </a:solidFill>
            </a:endParaRPr>
          </a:p>
          <a:p>
            <a:pPr algn="just"/>
            <a:r>
              <a:rPr lang="es-DO" sz="1400" dirty="0">
                <a:solidFill>
                  <a:srgbClr val="000000"/>
                </a:solidFill>
              </a:rPr>
              <a:t> 	Por motivo de la pandemia Covid-19 no se pudo aplicar en 2020-2021 y será retomada este año 2022 de forma </a:t>
            </a:r>
            <a:r>
              <a:rPr lang="es-DO" sz="1400" dirty="0" err="1">
                <a:solidFill>
                  <a:srgbClr val="000000"/>
                </a:solidFill>
              </a:rPr>
              <a:t>muestral</a:t>
            </a:r>
            <a:r>
              <a:rPr lang="es-DO" sz="1400" dirty="0">
                <a:solidFill>
                  <a:srgbClr val="000000"/>
                </a:solidFill>
              </a:rPr>
              <a:t>; por tanto se hace necesario recordar a toda la comunidad educativa las informaciones relacionadas con este proceso.</a:t>
            </a:r>
          </a:p>
          <a:p>
            <a:pPr algn="just"/>
            <a:r>
              <a:rPr lang="es-DO" sz="1400" dirty="0">
                <a:solidFill>
                  <a:srgbClr val="000000"/>
                </a:solidFill>
              </a:rPr>
              <a:t> </a:t>
            </a:r>
          </a:p>
          <a:p>
            <a:pPr algn="just"/>
            <a:r>
              <a:rPr lang="es-DO" sz="1400" dirty="0">
                <a:solidFill>
                  <a:srgbClr val="000000"/>
                </a:solidFill>
              </a:rPr>
              <a:t>	Con ese propósito se ha elaborado esta presentación, la de explicar el diseño de la prueba, cómo está estructurada y qué evalúa. </a:t>
            </a:r>
          </a:p>
          <a:p>
            <a:endParaRPr lang="es-DO" dirty="0"/>
          </a:p>
        </p:txBody>
      </p:sp>
      <p:pic>
        <p:nvPicPr>
          <p:cNvPr id="4"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2858" y="0"/>
            <a:ext cx="1001143" cy="5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96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7850" y="838200"/>
            <a:ext cx="6034500" cy="423625"/>
          </a:xfrm>
        </p:spPr>
        <p:txBody>
          <a:bodyPr/>
          <a:lstStyle/>
          <a:p>
            <a:r>
              <a:rPr lang="es-DO" dirty="0">
                <a:solidFill>
                  <a:srgbClr val="002060"/>
                </a:solidFill>
                <a:latin typeface="Lato Black" panose="020B0604020202020204" charset="0"/>
                <a:ea typeface="Lato Black" panose="020B0604020202020204" charset="0"/>
                <a:cs typeface="Lato Black" panose="020B0604020202020204" charset="0"/>
              </a:rPr>
              <a:t>Estructura y Características de las pruebas de </a:t>
            </a:r>
            <a:r>
              <a:rPr lang="es-DO" dirty="0" smtClean="0">
                <a:solidFill>
                  <a:srgbClr val="002060"/>
                </a:solidFill>
                <a:latin typeface="Lato Black" panose="020B0604020202020204" charset="0"/>
                <a:ea typeface="Lato Black" panose="020B0604020202020204" charset="0"/>
                <a:cs typeface="Lato Black" panose="020B0604020202020204" charset="0"/>
              </a:rPr>
              <a:t>3ro  Primaria </a:t>
            </a:r>
            <a:endParaRPr lang="es-DO" dirty="0">
              <a:solidFill>
                <a:srgbClr val="002060"/>
              </a:solidFill>
              <a:latin typeface="Lato Black" panose="020B0604020202020204" charset="0"/>
              <a:ea typeface="Lato Black" panose="020B0604020202020204" charset="0"/>
              <a:cs typeface="Lato Black" panose="020B0604020202020204" charset="0"/>
            </a:endParaRPr>
          </a:p>
        </p:txBody>
      </p:sp>
      <p:sp>
        <p:nvSpPr>
          <p:cNvPr id="4" name="Marcador de número de diapositiva 3"/>
          <p:cNvSpPr>
            <a:spLocks noGrp="1"/>
          </p:cNvSpPr>
          <p:nvPr>
            <p:ph type="sldNum" idx="12"/>
          </p:nvPr>
        </p:nvSpPr>
        <p:spPr/>
        <p:txBody>
          <a:bodyPr/>
          <a:lstStyle/>
          <a:p>
            <a:fld id="{00000000-1234-1234-1234-123412341234}" type="slidenum">
              <a:rPr lang="en-US" smtClean="0"/>
              <a:pPr/>
              <a:t>5</a:t>
            </a:fld>
            <a:endParaRPr lang="en-US"/>
          </a:p>
        </p:txBody>
      </p:sp>
      <p:pic>
        <p:nvPicPr>
          <p:cNvPr id="6" name="Picture 4" descr="Logo institucional del ministerio de educación de la República Dominica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2858" y="0"/>
            <a:ext cx="1001143" cy="530326"/>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texto 6"/>
          <p:cNvSpPr txBox="1">
            <a:spLocks/>
          </p:cNvSpPr>
          <p:nvPr/>
        </p:nvSpPr>
        <p:spPr>
          <a:xfrm>
            <a:off x="260431" y="1430888"/>
            <a:ext cx="8030117" cy="300082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1pPr>
            <a:lvl2pPr marL="914400" marR="0" lvl="1"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2pPr>
            <a:lvl3pPr marL="1371600" marR="0" lvl="2"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3pPr>
            <a:lvl4pPr marL="1828800" marR="0" lvl="3"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4pPr>
            <a:lvl5pPr marL="2286000" marR="0" lvl="4"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5pPr>
            <a:lvl6pPr marL="2743200" marR="0" lvl="5"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6pPr>
            <a:lvl7pPr marL="3200400" marR="0" lvl="6"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7pPr>
            <a:lvl8pPr marL="3657600" marR="0" lvl="7"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8pPr>
            <a:lvl9pPr marL="4114800" marR="0" lvl="8" indent="-381000" algn="l" rtl="0">
              <a:lnSpc>
                <a:spcPct val="100000"/>
              </a:lnSpc>
              <a:spcBef>
                <a:spcPts val="0"/>
              </a:spcBef>
              <a:spcAft>
                <a:spcPts val="0"/>
              </a:spcAft>
              <a:buClr>
                <a:schemeClr val="accent4"/>
              </a:buClr>
              <a:buSzPts val="2400"/>
              <a:buFont typeface="Lato Light"/>
              <a:buChar char="◦"/>
              <a:defRPr sz="2400" b="0" i="0" u="none" strike="noStrike" cap="none">
                <a:solidFill>
                  <a:schemeClr val="dk1"/>
                </a:solidFill>
                <a:latin typeface="Lato Light"/>
                <a:ea typeface="Lato Light"/>
                <a:cs typeface="Lato Light"/>
                <a:sym typeface="Lato Light"/>
              </a:defRPr>
            </a:lvl9pPr>
          </a:lstStyle>
          <a:p>
            <a:r>
              <a:rPr lang="es-ES" sz="1800" dirty="0">
                <a:solidFill>
                  <a:schemeClr val="tx1"/>
                </a:solidFill>
              </a:rPr>
              <a:t>Son pruebas en formato lápiz y papel que se organizan en 6 cuadernillos que tienen 20 preguntas,18 de opción múltiple y 2 abiertas. </a:t>
            </a:r>
          </a:p>
          <a:p>
            <a:endParaRPr lang="es-ES" sz="1800" dirty="0">
              <a:solidFill>
                <a:schemeClr val="tx1"/>
              </a:solidFill>
            </a:endParaRPr>
          </a:p>
          <a:p>
            <a:pPr marL="533400" lvl="1" indent="0">
              <a:buNone/>
            </a:pPr>
            <a:r>
              <a:rPr lang="es-ES" sz="1800" dirty="0">
                <a:solidFill>
                  <a:schemeClr val="tx1"/>
                </a:solidFill>
              </a:rPr>
              <a:t>- Las preguntas de opción múltiple tienen 4 opciones de las cuales solo una es la correcta. </a:t>
            </a:r>
          </a:p>
          <a:p>
            <a:pPr marL="533400" lvl="1" indent="0">
              <a:buNone/>
            </a:pPr>
            <a:r>
              <a:rPr lang="es-ES" sz="1800" dirty="0">
                <a:solidFill>
                  <a:schemeClr val="tx1"/>
                </a:solidFill>
              </a:rPr>
              <a:t>- En las preguntas abiertas el estudiante debe analizar una información y elaborar una respuesta. </a:t>
            </a:r>
          </a:p>
          <a:p>
            <a:pPr lvl="1"/>
            <a:endParaRPr lang="es-ES" sz="1800" dirty="0">
              <a:solidFill>
                <a:schemeClr val="tx1"/>
              </a:solidFill>
            </a:endParaRPr>
          </a:p>
          <a:p>
            <a:r>
              <a:rPr lang="es-ES" sz="1800" dirty="0">
                <a:solidFill>
                  <a:schemeClr val="tx1"/>
                </a:solidFill>
              </a:rPr>
              <a:t>Están basadas en el currículo actual y toman en cuenta las competencias específicas, los contenidos como mediadores y los indicadores de logro. </a:t>
            </a:r>
          </a:p>
        </p:txBody>
      </p:sp>
    </p:spTree>
    <p:extLst>
      <p:ext uri="{BB962C8B-B14F-4D97-AF65-F5344CB8AC3E}">
        <p14:creationId xmlns:p14="http://schemas.microsoft.com/office/powerpoint/2010/main" val="254840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p:nvPr/>
        </p:nvSpPr>
        <p:spPr>
          <a:xfrm>
            <a:off x="1207394" y="1535806"/>
            <a:ext cx="6662418" cy="77082"/>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3" name="Rectangle 14"/>
          <p:cNvSpPr/>
          <p:nvPr/>
        </p:nvSpPr>
        <p:spPr>
          <a:xfrm>
            <a:off x="1092959" y="3288454"/>
            <a:ext cx="6662418" cy="54000"/>
          </a:xfrm>
          <a:prstGeom prst="rect">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4" name="TextBox 18"/>
          <p:cNvSpPr txBox="1"/>
          <p:nvPr/>
        </p:nvSpPr>
        <p:spPr>
          <a:xfrm>
            <a:off x="821081" y="1612888"/>
            <a:ext cx="7206174" cy="1754326"/>
          </a:xfrm>
          <a:prstGeom prst="rect">
            <a:avLst/>
          </a:prstGeom>
          <a:noFill/>
        </p:spPr>
        <p:txBody>
          <a:bodyPr wrap="square" rtlCol="0">
            <a:spAutoFit/>
          </a:bodyPr>
          <a:lstStyle/>
          <a:p>
            <a:pPr algn="ctr"/>
            <a:r>
              <a:rPr lang="es-DO" altLang="ko-KR" sz="3600" dirty="0">
                <a:solidFill>
                  <a:srgbClr val="3333FF"/>
                </a:solidFill>
                <a:latin typeface="Berlin Sans FB Demi" panose="020E0802020502020306" pitchFamily="34" charset="0"/>
                <a:cs typeface="Arial" pitchFamily="34" charset="0"/>
              </a:rPr>
              <a:t>Diseño de la prueba diagnóstica </a:t>
            </a:r>
            <a:r>
              <a:rPr lang="es-DO" altLang="ko-KR" sz="3600" dirty="0" smtClean="0">
                <a:solidFill>
                  <a:srgbClr val="3333FF"/>
                </a:solidFill>
                <a:latin typeface="Berlin Sans FB Demi" panose="020E0802020502020306" pitchFamily="34" charset="0"/>
                <a:cs typeface="Arial" pitchFamily="34" charset="0"/>
              </a:rPr>
              <a:t>de </a:t>
            </a:r>
            <a:r>
              <a:rPr lang="es-DO" altLang="ko-KR" sz="3600" dirty="0">
                <a:solidFill>
                  <a:srgbClr val="3333FF"/>
                </a:solidFill>
                <a:latin typeface="Berlin Sans FB Demi" panose="020E0802020502020306" pitchFamily="34" charset="0"/>
                <a:cs typeface="Arial" pitchFamily="34" charset="0"/>
              </a:rPr>
              <a:t>Matemática de </a:t>
            </a:r>
            <a:r>
              <a:rPr lang="es-DO" altLang="ko-KR" sz="3600" dirty="0" smtClean="0">
                <a:solidFill>
                  <a:srgbClr val="3333FF"/>
                </a:solidFill>
                <a:latin typeface="Berlin Sans FB Demi" panose="020E0802020502020306" pitchFamily="34" charset="0"/>
                <a:cs typeface="Arial" pitchFamily="34" charset="0"/>
              </a:rPr>
              <a:t>Tercer </a:t>
            </a:r>
            <a:r>
              <a:rPr lang="es-DO" altLang="ko-KR" sz="3600" dirty="0">
                <a:solidFill>
                  <a:srgbClr val="3333FF"/>
                </a:solidFill>
                <a:latin typeface="Berlin Sans FB Demi" panose="020E0802020502020306" pitchFamily="34" charset="0"/>
                <a:cs typeface="Arial" pitchFamily="34" charset="0"/>
              </a:rPr>
              <a:t>grado de Primaria</a:t>
            </a:r>
            <a:endParaRPr lang="en-US" altLang="ko-KR" sz="3600" dirty="0">
              <a:solidFill>
                <a:srgbClr val="3333FF"/>
              </a:solidFill>
              <a:latin typeface="Berlin Sans FB Demi" panose="020E0802020502020306" pitchFamily="34" charset="0"/>
              <a:cs typeface="Arial" pitchFamily="34" charset="0"/>
            </a:endParaRPr>
          </a:p>
        </p:txBody>
      </p:sp>
    </p:spTree>
    <p:extLst>
      <p:ext uri="{BB962C8B-B14F-4D97-AF65-F5344CB8AC3E}">
        <p14:creationId xmlns:p14="http://schemas.microsoft.com/office/powerpoint/2010/main" val="381890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5878" y="259342"/>
            <a:ext cx="6034500" cy="744300"/>
          </a:xfrm>
        </p:spPr>
        <p:txBody>
          <a:bodyPr/>
          <a:lstStyle/>
          <a:p>
            <a:r>
              <a:rPr lang="es-DO" sz="2400" dirty="0">
                <a:solidFill>
                  <a:srgbClr val="002060"/>
                </a:solidFill>
                <a:latin typeface="Lato Black" panose="020B0604020202020204" charset="0"/>
                <a:ea typeface="Lato Black" panose="020B0604020202020204" charset="0"/>
                <a:cs typeface="Lato Black" panose="020B0604020202020204" charset="0"/>
              </a:rPr>
              <a:t>EVALUACIONES ALINEADAS AL DESARROLLO DE COMPETENCIAS </a:t>
            </a:r>
            <a:endParaRPr lang="en-US" sz="2400" dirty="0">
              <a:solidFill>
                <a:srgbClr val="002060"/>
              </a:solidFill>
              <a:latin typeface="Lato Black" panose="020B0604020202020204" charset="0"/>
              <a:ea typeface="Lato Black" panose="020B0604020202020204" charset="0"/>
              <a:cs typeface="Lato Black" panose="020B0604020202020204" charset="0"/>
            </a:endParaRPr>
          </a:p>
        </p:txBody>
      </p:sp>
      <p:sp>
        <p:nvSpPr>
          <p:cNvPr id="3" name="Marcador de texto 2"/>
          <p:cNvSpPr>
            <a:spLocks noGrp="1"/>
          </p:cNvSpPr>
          <p:nvPr>
            <p:ph type="body" idx="1"/>
          </p:nvPr>
        </p:nvSpPr>
        <p:spPr>
          <a:xfrm>
            <a:off x="360215" y="1151104"/>
            <a:ext cx="4045482" cy="1621501"/>
          </a:xfrm>
        </p:spPr>
        <p:txBody>
          <a:bodyPr/>
          <a:lstStyle/>
          <a:p>
            <a:pPr marL="76200" indent="0">
              <a:buNone/>
            </a:pPr>
            <a:r>
              <a:rPr lang="es-DO" sz="1800" dirty="0">
                <a:solidFill>
                  <a:schemeClr val="tx1"/>
                </a:solidFill>
              </a:rPr>
              <a:t>Tal como lo establece el Currículo dominicano</a:t>
            </a:r>
            <a:r>
              <a:rPr lang="es-ES_tradnl" sz="1800" dirty="0">
                <a:solidFill>
                  <a:schemeClr val="tx1"/>
                </a:solidFill>
              </a:rPr>
              <a:t> la educación deberá tributar al desarrollo de las capacidades de los estudiantes para actuar de manera eficaz y autónoma en contextos diversos movilizando de forma integrada conceptos, procedimientos, actitudes y valores, es decir a desarrollar competencias.</a:t>
            </a:r>
          </a:p>
          <a:p>
            <a:pPr marL="76200" indent="0">
              <a:buNone/>
            </a:pPr>
            <a:endParaRPr lang="en-US"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10" name="Picture 4" descr="Logo institucional del ministerio de educación de la República Domin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redondeado 8"/>
          <p:cNvSpPr/>
          <p:nvPr/>
        </p:nvSpPr>
        <p:spPr>
          <a:xfrm>
            <a:off x="4777999" y="992604"/>
            <a:ext cx="3171133" cy="1248318"/>
          </a:xfrm>
          <a:prstGeom prst="roundRect">
            <a:avLst/>
          </a:prstGeom>
          <a:solidFill>
            <a:schemeClr val="accent1">
              <a:lumMod val="7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DO" sz="2400" dirty="0">
                <a:ln w="0"/>
                <a:solidFill>
                  <a:schemeClr val="tx1"/>
                </a:solidFill>
                <a:effectLst>
                  <a:outerShdw blurRad="38100" dist="19050" dir="2700000" algn="tl" rotWithShape="0">
                    <a:schemeClr val="dk1">
                      <a:alpha val="40000"/>
                    </a:schemeClr>
                  </a:outerShdw>
                </a:effectLst>
                <a:latin typeface="Lato Light" panose="020F0302020204030203" charset="0"/>
              </a:rPr>
              <a:t>Competencias fundamentales del área de Matemática</a:t>
            </a:r>
          </a:p>
        </p:txBody>
      </p:sp>
      <p:sp>
        <p:nvSpPr>
          <p:cNvPr id="11" name="Elipse 10"/>
          <p:cNvSpPr/>
          <p:nvPr/>
        </p:nvSpPr>
        <p:spPr>
          <a:xfrm rot="21009177">
            <a:off x="4579109" y="2349644"/>
            <a:ext cx="2734946" cy="841988"/>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ltLang="es-DO"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Competencia de Resolución de problemas</a:t>
            </a:r>
            <a:endParaRPr lang="es-DO" sz="1800" dirty="0">
              <a:ln w="0"/>
              <a:solidFill>
                <a:schemeClr val="tx1"/>
              </a:solidFill>
              <a:effectLst>
                <a:outerShdw blurRad="38100" dist="19050" dir="2700000" algn="tl" rotWithShape="0">
                  <a:schemeClr val="dk1">
                    <a:alpha val="40000"/>
                  </a:schemeClr>
                </a:outerShdw>
              </a:effectLst>
            </a:endParaRPr>
          </a:p>
        </p:txBody>
      </p:sp>
      <p:sp>
        <p:nvSpPr>
          <p:cNvPr id="12" name="Elipse 11"/>
          <p:cNvSpPr/>
          <p:nvPr/>
        </p:nvSpPr>
        <p:spPr>
          <a:xfrm rot="537396">
            <a:off x="6403243" y="2893421"/>
            <a:ext cx="2701082" cy="953758"/>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0" indent="0" algn="ctr">
              <a:buNone/>
            </a:pPr>
            <a:r>
              <a:rPr lang="es-CL" altLang="es-DO"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Competencia Científica Tecnológica</a:t>
            </a:r>
            <a:endParaRPr lang="es-DO" altLang="es-DO"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Elipse 12"/>
          <p:cNvSpPr/>
          <p:nvPr/>
        </p:nvSpPr>
        <p:spPr>
          <a:xfrm rot="20674319">
            <a:off x="4443408" y="3361251"/>
            <a:ext cx="2623195" cy="1058754"/>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i="1" dirty="0">
                <a:solidFill>
                  <a:schemeClr val="tx1"/>
                </a:solidFill>
                <a:latin typeface="Calibri" panose="020F0502020204030204" pitchFamily="34" charset="0"/>
                <a:cs typeface="Times New Roman" panose="02020603050405020304" pitchFamily="18" charset="0"/>
              </a:rPr>
              <a:t>Competencia Comunicativa</a:t>
            </a:r>
            <a:endParaRPr lang="es-DO" sz="2000" i="1" dirty="0"/>
          </a:p>
        </p:txBody>
      </p:sp>
      <p:sp>
        <p:nvSpPr>
          <p:cNvPr id="14" name="Elipse 13"/>
          <p:cNvSpPr/>
          <p:nvPr/>
        </p:nvSpPr>
        <p:spPr>
          <a:xfrm rot="378162">
            <a:off x="6297098" y="3915598"/>
            <a:ext cx="2402746" cy="1135933"/>
          </a:xfrm>
          <a:prstGeom prst="ellipse">
            <a:avLst/>
          </a:prstGeom>
          <a:solidFill>
            <a:schemeClr val="bg1"/>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DO" dirty="0">
                <a:ln w="0"/>
                <a:solidFill>
                  <a:schemeClr val="tx1"/>
                </a:solidFill>
                <a:effectLst>
                  <a:outerShdw blurRad="38100" dist="19050" dir="2700000" algn="tl" rotWithShape="0">
                    <a:schemeClr val="dk1">
                      <a:alpha val="40000"/>
                    </a:schemeClr>
                  </a:outerShdw>
                </a:effectLst>
              </a:rPr>
              <a:t>Competencia de Pensamiento Lógico, creativo y crítico</a:t>
            </a:r>
          </a:p>
        </p:txBody>
      </p:sp>
      <p:sp>
        <p:nvSpPr>
          <p:cNvPr id="6" name="Rectángulo 5"/>
          <p:cNvSpPr/>
          <p:nvPr/>
        </p:nvSpPr>
        <p:spPr>
          <a:xfrm>
            <a:off x="1508909" y="3654721"/>
            <a:ext cx="2213827" cy="1005381"/>
          </a:xfrm>
          <a:prstGeom prst="rect">
            <a:avLst/>
          </a:prstGeom>
          <a:solidFill>
            <a:schemeClr val="accent1">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a:solidFill>
                  <a:schemeClr val="tx1"/>
                </a:solidFill>
                <a:latin typeface="Lato" panose="020B0604020202020204" charset="0"/>
                <a:cs typeface="Lato" panose="020B0604020202020204" charset="0"/>
              </a:rPr>
              <a:t>Las evaluaciones deberán determinar el nivel de desarrollo que ha logrado alcanzar el estudiante en determinada competencia</a:t>
            </a:r>
            <a:endParaRPr lang="es-DO" sz="1200" dirty="0"/>
          </a:p>
        </p:txBody>
      </p:sp>
    </p:spTree>
    <p:extLst>
      <p:ext uri="{BB962C8B-B14F-4D97-AF65-F5344CB8AC3E}">
        <p14:creationId xmlns:p14="http://schemas.microsoft.com/office/powerpoint/2010/main" val="351821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2520" y="391885"/>
            <a:ext cx="7938064" cy="434511"/>
          </a:xfrm>
        </p:spPr>
        <p:txBody>
          <a:bodyPr/>
          <a:lstStyle/>
          <a:p>
            <a:r>
              <a:rPr lang="es-DO" sz="2800" dirty="0">
                <a:solidFill>
                  <a:srgbClr val="002060"/>
                </a:solidFill>
                <a:latin typeface="Lato Black" panose="020B0604020202020204" charset="0"/>
                <a:ea typeface="Lato Black" panose="020B0604020202020204" charset="0"/>
                <a:cs typeface="Lato Black" panose="020B0604020202020204" charset="0"/>
              </a:rPr>
              <a:t>Competencias específicas del área de matemática</a:t>
            </a:r>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5" name="Rectángulo redondeado 4"/>
          <p:cNvSpPr/>
          <p:nvPr/>
        </p:nvSpPr>
        <p:spPr>
          <a:xfrm>
            <a:off x="1045028" y="1074426"/>
            <a:ext cx="3037115" cy="383269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76200" indent="0">
              <a:buNone/>
              <a:defRPr/>
            </a:pPr>
            <a:r>
              <a:rPr lang="es-ES_tradnl" sz="1600" dirty="0">
                <a:solidFill>
                  <a:schemeClr val="tx1"/>
                </a:solidFill>
                <a:latin typeface="Lato Black" panose="020B0604020202020204" charset="0"/>
              </a:rPr>
              <a:t>Las </a:t>
            </a:r>
            <a:r>
              <a:rPr lang="es-ES_tradnl" sz="1600" b="1" dirty="0">
                <a:solidFill>
                  <a:schemeClr val="accent1">
                    <a:lumMod val="50000"/>
                  </a:schemeClr>
                </a:solidFill>
                <a:latin typeface="Lato Black" panose="020B0604020202020204" charset="0"/>
              </a:rPr>
              <a:t>Competencias específicas </a:t>
            </a:r>
            <a:r>
              <a:rPr lang="es-ES_tradnl" sz="1600" dirty="0">
                <a:solidFill>
                  <a:schemeClr val="tx1"/>
                </a:solidFill>
                <a:latin typeface="Lato Black" panose="020B0604020202020204" charset="0"/>
              </a:rPr>
              <a:t>se refieren a las capacidades que el estudiantado debe adquirir y desarrollar con la mediación de cada área del conocimiento. </a:t>
            </a:r>
          </a:p>
          <a:p>
            <a:pPr marL="76200" indent="0">
              <a:buNone/>
              <a:defRPr/>
            </a:pPr>
            <a:r>
              <a:rPr lang="es-ES_tradnl" sz="1600" dirty="0">
                <a:solidFill>
                  <a:schemeClr val="tx1"/>
                </a:solidFill>
                <a:latin typeface="Lato Black" panose="020B0604020202020204" charset="0"/>
              </a:rPr>
              <a:t>Se orientan a partir de las Competencias Fundamentales y apoyan su concreción, garantizando la coherencia del currículo en términos de los aprendizajes.</a:t>
            </a:r>
            <a:endParaRPr lang="es-DO" sz="1600" dirty="0">
              <a:solidFill>
                <a:schemeClr val="tx1"/>
              </a:solidFill>
              <a:latin typeface="Lato Black" panose="020B0604020202020204" charset="0"/>
            </a:endParaRPr>
          </a:p>
          <a:p>
            <a:pPr algn="ctr"/>
            <a:endParaRPr lang="en-US" dirty="0"/>
          </a:p>
        </p:txBody>
      </p:sp>
      <p:sp>
        <p:nvSpPr>
          <p:cNvPr id="6" name="Rectángulo 5"/>
          <p:cNvSpPr/>
          <p:nvPr/>
        </p:nvSpPr>
        <p:spPr>
          <a:xfrm>
            <a:off x="5812973" y="1371139"/>
            <a:ext cx="1524000" cy="359229"/>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solidFill>
                  <a:schemeClr val="bg2"/>
                </a:solidFill>
              </a:rPr>
              <a:t>Comunicar</a:t>
            </a:r>
          </a:p>
        </p:txBody>
      </p:sp>
      <p:sp>
        <p:nvSpPr>
          <p:cNvPr id="7" name="Rectángulo 6"/>
          <p:cNvSpPr/>
          <p:nvPr/>
        </p:nvSpPr>
        <p:spPr>
          <a:xfrm>
            <a:off x="5823858" y="1946677"/>
            <a:ext cx="1524000" cy="507866"/>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solidFill>
                  <a:schemeClr val="bg2"/>
                </a:solidFill>
              </a:rPr>
              <a:t>Representar y modelar</a:t>
            </a:r>
          </a:p>
        </p:txBody>
      </p:sp>
      <p:sp>
        <p:nvSpPr>
          <p:cNvPr id="8" name="Rectángulo 7"/>
          <p:cNvSpPr/>
          <p:nvPr/>
        </p:nvSpPr>
        <p:spPr>
          <a:xfrm>
            <a:off x="5823858" y="2752823"/>
            <a:ext cx="1524000" cy="49188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solidFill>
                  <a:schemeClr val="bg2"/>
                </a:solidFill>
              </a:rPr>
              <a:t>Razonar y argumentar</a:t>
            </a:r>
          </a:p>
        </p:txBody>
      </p:sp>
      <p:sp>
        <p:nvSpPr>
          <p:cNvPr id="9" name="Rectángulo 8"/>
          <p:cNvSpPr/>
          <p:nvPr/>
        </p:nvSpPr>
        <p:spPr>
          <a:xfrm>
            <a:off x="5812972" y="3348349"/>
            <a:ext cx="1534885" cy="512592"/>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solidFill>
                  <a:schemeClr val="bg2"/>
                </a:solidFill>
              </a:rPr>
              <a:t>Resolución de problemas</a:t>
            </a:r>
          </a:p>
        </p:txBody>
      </p:sp>
      <p:sp>
        <p:nvSpPr>
          <p:cNvPr id="10" name="Rectángulo 9"/>
          <p:cNvSpPr/>
          <p:nvPr/>
        </p:nvSpPr>
        <p:spPr>
          <a:xfrm>
            <a:off x="5812973" y="4040555"/>
            <a:ext cx="1524000" cy="359229"/>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b="1" dirty="0">
                <a:solidFill>
                  <a:schemeClr val="bg2"/>
                </a:solidFill>
              </a:rPr>
              <a:t>Conectar</a:t>
            </a:r>
          </a:p>
        </p:txBody>
      </p:sp>
      <p:cxnSp>
        <p:nvCxnSpPr>
          <p:cNvPr id="12" name="Conector recto de flecha 11"/>
          <p:cNvCxnSpPr>
            <a:stCxn id="5" idx="3"/>
            <a:endCxn id="6" idx="1"/>
          </p:cNvCxnSpPr>
          <p:nvPr/>
        </p:nvCxnSpPr>
        <p:spPr>
          <a:xfrm flipV="1">
            <a:off x="4082143" y="1550754"/>
            <a:ext cx="1730830" cy="14400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ector recto de flecha 13"/>
          <p:cNvCxnSpPr>
            <a:stCxn id="5" idx="3"/>
            <a:endCxn id="7" idx="1"/>
          </p:cNvCxnSpPr>
          <p:nvPr/>
        </p:nvCxnSpPr>
        <p:spPr>
          <a:xfrm flipV="1">
            <a:off x="4082143" y="2200610"/>
            <a:ext cx="1741715" cy="790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p:cNvCxnSpPr>
            <a:stCxn id="5" idx="3"/>
            <a:endCxn id="8" idx="1"/>
          </p:cNvCxnSpPr>
          <p:nvPr/>
        </p:nvCxnSpPr>
        <p:spPr>
          <a:xfrm>
            <a:off x="4082143" y="2990771"/>
            <a:ext cx="1741715" cy="79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p:cNvCxnSpPr>
            <a:stCxn id="5" idx="3"/>
            <a:endCxn id="9" idx="1"/>
          </p:cNvCxnSpPr>
          <p:nvPr/>
        </p:nvCxnSpPr>
        <p:spPr>
          <a:xfrm>
            <a:off x="4082143" y="2990771"/>
            <a:ext cx="1730829" cy="6138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ector recto de flecha 20"/>
          <p:cNvCxnSpPr>
            <a:stCxn id="5" idx="3"/>
            <a:endCxn id="10" idx="1"/>
          </p:cNvCxnSpPr>
          <p:nvPr/>
        </p:nvCxnSpPr>
        <p:spPr>
          <a:xfrm>
            <a:off x="4082143" y="2990771"/>
            <a:ext cx="1730830" cy="1229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6" name="Picture 4" descr="Logo institucional del ministerio de educación de la República Domin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81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7850" y="236606"/>
            <a:ext cx="7405007" cy="448276"/>
          </a:xfrm>
        </p:spPr>
        <p:txBody>
          <a:bodyPr/>
          <a:lstStyle/>
          <a:p>
            <a:r>
              <a:rPr lang="en-US" dirty="0">
                <a:solidFill>
                  <a:srgbClr val="002060"/>
                </a:solidFill>
                <a:latin typeface="Lato Black" panose="020B0604020202020204" charset="0"/>
                <a:ea typeface="Lato Black" panose="020B0604020202020204" charset="0"/>
                <a:cs typeface="Lato Black" panose="020B0604020202020204" charset="0"/>
              </a:rPr>
              <a:t>Los </a:t>
            </a:r>
            <a:r>
              <a:rPr lang="es-DO" dirty="0">
                <a:solidFill>
                  <a:srgbClr val="002060"/>
                </a:solidFill>
                <a:latin typeface="Lato Black" panose="020B0604020202020204" charset="0"/>
                <a:ea typeface="Lato Black" panose="020B0604020202020204" charset="0"/>
                <a:cs typeface="Lato Black" panose="020B0604020202020204" charset="0"/>
              </a:rPr>
              <a:t>contenidos</a:t>
            </a:r>
            <a:r>
              <a:rPr lang="en-US" dirty="0">
                <a:solidFill>
                  <a:srgbClr val="002060"/>
                </a:solidFill>
                <a:latin typeface="Lato Black" panose="020B0604020202020204" charset="0"/>
                <a:ea typeface="Lato Black" panose="020B0604020202020204" charset="0"/>
                <a:cs typeface="Lato Black" panose="020B0604020202020204" charset="0"/>
              </a:rPr>
              <a:t> de </a:t>
            </a:r>
            <a:r>
              <a:rPr lang="en-US" dirty="0" smtClean="0">
                <a:solidFill>
                  <a:srgbClr val="002060"/>
                </a:solidFill>
                <a:latin typeface="Lato Black" panose="020B0604020202020204" charset="0"/>
                <a:ea typeface="Lato Black" panose="020B0604020202020204" charset="0"/>
                <a:cs typeface="Lato Black" panose="020B0604020202020204" charset="0"/>
              </a:rPr>
              <a:t>3</a:t>
            </a:r>
            <a:r>
              <a:rPr lang="es-CL" dirty="0" smtClean="0">
                <a:solidFill>
                  <a:srgbClr val="002060"/>
                </a:solidFill>
                <a:latin typeface="Lato Black" panose="020B0604020202020204" charset="0"/>
                <a:ea typeface="Lato Black" panose="020B0604020202020204" charset="0"/>
                <a:cs typeface="Lato Black" panose="020B0604020202020204" charset="0"/>
              </a:rPr>
              <a:t>ro </a:t>
            </a:r>
            <a:r>
              <a:rPr lang="es-DO" dirty="0" smtClean="0">
                <a:solidFill>
                  <a:srgbClr val="002060"/>
                </a:solidFill>
                <a:latin typeface="Lato Black" panose="020B0604020202020204" charset="0"/>
                <a:ea typeface="Lato Black" panose="020B0604020202020204" charset="0"/>
                <a:cs typeface="Lato Black" panose="020B0604020202020204" charset="0"/>
              </a:rPr>
              <a:t>de</a:t>
            </a:r>
            <a:r>
              <a:rPr lang="es-CL" dirty="0" smtClean="0">
                <a:solidFill>
                  <a:srgbClr val="002060"/>
                </a:solidFill>
                <a:latin typeface="Lato Black" panose="020B0604020202020204" charset="0"/>
                <a:ea typeface="Lato Black" panose="020B0604020202020204" charset="0"/>
                <a:cs typeface="Lato Black" panose="020B0604020202020204" charset="0"/>
              </a:rPr>
              <a:t> </a:t>
            </a:r>
            <a:r>
              <a:rPr lang="es-CL" dirty="0">
                <a:solidFill>
                  <a:srgbClr val="002060"/>
                </a:solidFill>
                <a:latin typeface="Lato Black" panose="020B0604020202020204" charset="0"/>
                <a:ea typeface="Lato Black" panose="020B0604020202020204" charset="0"/>
                <a:cs typeface="Lato Black" panose="020B0604020202020204" charset="0"/>
              </a:rPr>
              <a:t>Primaria</a:t>
            </a:r>
            <a:endParaRPr lang="en-US" dirty="0">
              <a:solidFill>
                <a:srgbClr val="002060"/>
              </a:solidFill>
              <a:latin typeface="Lato Black" panose="020B0604020202020204" charset="0"/>
              <a:ea typeface="Lato Black" panose="020B0604020202020204" charset="0"/>
              <a:cs typeface="Lato Black" panose="020B0604020202020204" charset="0"/>
            </a:endParaRPr>
          </a:p>
        </p:txBody>
      </p:sp>
      <p:sp>
        <p:nvSpPr>
          <p:cNvPr id="3" name="Marcador de texto 2"/>
          <p:cNvSpPr>
            <a:spLocks noGrp="1"/>
          </p:cNvSpPr>
          <p:nvPr>
            <p:ph type="body" idx="1"/>
          </p:nvPr>
        </p:nvSpPr>
        <p:spPr>
          <a:xfrm>
            <a:off x="737849" y="827314"/>
            <a:ext cx="6903921" cy="3691586"/>
          </a:xfrm>
        </p:spPr>
        <p:txBody>
          <a:bodyPr/>
          <a:lstStyle/>
          <a:p>
            <a:pPr marL="76200" indent="0">
              <a:buNone/>
            </a:pPr>
            <a:r>
              <a:rPr lang="es-CL" altLang="es-DO" sz="1800" dirty="0">
                <a:solidFill>
                  <a:schemeClr val="tx1">
                    <a:lumMod val="90000"/>
                    <a:lumOff val="10000"/>
                  </a:schemeClr>
                </a:solidFill>
                <a:latin typeface="Lato Black" panose="020B0604020202020204" charset="0"/>
              </a:rPr>
              <a:t>Todas estas competencias para ser desarrolladas requieren del trabajo de ciertos </a:t>
            </a:r>
            <a:r>
              <a:rPr lang="es-CL" altLang="es-DO" sz="1800" b="1" i="1" dirty="0">
                <a:solidFill>
                  <a:schemeClr val="tx1">
                    <a:lumMod val="90000"/>
                    <a:lumOff val="10000"/>
                  </a:schemeClr>
                </a:solidFill>
                <a:latin typeface="Lato Black" panose="020B0604020202020204" charset="0"/>
              </a:rPr>
              <a:t>contenidos</a:t>
            </a:r>
            <a:r>
              <a:rPr lang="es-CL" altLang="es-DO" sz="1800" dirty="0">
                <a:solidFill>
                  <a:schemeClr val="tx1">
                    <a:lumMod val="90000"/>
                    <a:lumOff val="10000"/>
                  </a:schemeClr>
                </a:solidFill>
                <a:latin typeface="Lato Black" panose="020B0604020202020204" charset="0"/>
              </a:rPr>
              <a:t> particulares. </a:t>
            </a:r>
          </a:p>
          <a:p>
            <a:pPr marL="76200" indent="0">
              <a:buNone/>
            </a:pPr>
            <a:endParaRPr lang="es-CL" altLang="es-DO" sz="1800" dirty="0">
              <a:solidFill>
                <a:schemeClr val="tx1">
                  <a:lumMod val="90000"/>
                  <a:lumOff val="10000"/>
                </a:schemeClr>
              </a:solidFill>
              <a:latin typeface="Lato Black" panose="020B0604020202020204" charset="0"/>
            </a:endParaRPr>
          </a:p>
          <a:p>
            <a:pPr marL="76200" indent="0">
              <a:buNone/>
            </a:pPr>
            <a:endParaRPr lang="es-CL" altLang="en-US" sz="1800" dirty="0"/>
          </a:p>
          <a:p>
            <a:pPr marL="76200" indent="0">
              <a:buNone/>
            </a:pPr>
            <a:r>
              <a:rPr lang="es-CL" altLang="en-US" sz="1800" dirty="0"/>
              <a:t>En Matemática de 3° grado del Nivel Primario se han agrupado los contenidos en</a:t>
            </a:r>
            <a:r>
              <a:rPr lang="es-CL" altLang="en-US" sz="1800" b="1" dirty="0"/>
              <a:t> cuatro Ejes Temáticos.</a:t>
            </a:r>
            <a:endParaRPr lang="es-DO" altLang="en-US" sz="1800" dirty="0"/>
          </a:p>
          <a:p>
            <a:pPr marL="76200" indent="0">
              <a:buNone/>
            </a:pPr>
            <a:endParaRPr lang="en-US"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graphicFrame>
        <p:nvGraphicFramePr>
          <p:cNvPr id="5" name="Tabla 4"/>
          <p:cNvGraphicFramePr>
            <a:graphicFrameLocks noGrp="1"/>
          </p:cNvGraphicFramePr>
          <p:nvPr>
            <p:extLst>
              <p:ext uri="{D42A27DB-BD31-4B8C-83A1-F6EECF244321}">
                <p14:modId xmlns:p14="http://schemas.microsoft.com/office/powerpoint/2010/main" val="2563807528"/>
              </p:ext>
            </p:extLst>
          </p:nvPr>
        </p:nvGraphicFramePr>
        <p:xfrm>
          <a:off x="737848" y="2817100"/>
          <a:ext cx="4236923" cy="396240"/>
        </p:xfrm>
        <a:graphic>
          <a:graphicData uri="http://schemas.openxmlformats.org/drawingml/2006/table">
            <a:tbl>
              <a:tblPr firstRow="1" bandRow="1">
                <a:tableStyleId>{3C2FFA5D-87B4-456A-9821-1D502468CF0F}</a:tableStyleId>
              </a:tblPr>
              <a:tblGrid>
                <a:gridCol w="4236923">
                  <a:extLst>
                    <a:ext uri="{9D8B030D-6E8A-4147-A177-3AD203B41FA5}">
                      <a16:colId xmlns:a16="http://schemas.microsoft.com/office/drawing/2014/main" val="2233896453"/>
                    </a:ext>
                  </a:extLst>
                </a:gridCol>
              </a:tblGrid>
              <a:tr h="370840">
                <a:tc>
                  <a:txBody>
                    <a:bodyPr/>
                    <a:lstStyle/>
                    <a:p>
                      <a:pPr algn="ctr"/>
                      <a:r>
                        <a:rPr lang="en-US" sz="2000" u="none" dirty="0">
                          <a:solidFill>
                            <a:srgbClr val="002060"/>
                          </a:solidFill>
                        </a:rPr>
                        <a:t>3</a:t>
                      </a:r>
                      <a:r>
                        <a:rPr lang="es-CL" sz="2000" u="none" dirty="0">
                          <a:solidFill>
                            <a:srgbClr val="002060"/>
                          </a:solidFill>
                        </a:rPr>
                        <a:t> ° grado</a:t>
                      </a:r>
                      <a:endParaRPr lang="en-US" sz="2000" u="none" dirty="0">
                        <a:solidFill>
                          <a:srgbClr val="002060"/>
                        </a:solidFill>
                        <a:latin typeface="Lato Black"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3268896785"/>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626697642"/>
              </p:ext>
            </p:extLst>
          </p:nvPr>
        </p:nvGraphicFramePr>
        <p:xfrm>
          <a:off x="737847" y="3231714"/>
          <a:ext cx="4236924" cy="1701800"/>
        </p:xfrm>
        <a:graphic>
          <a:graphicData uri="http://schemas.openxmlformats.org/drawingml/2006/table">
            <a:tbl>
              <a:tblPr firstRow="1" bandRow="1">
                <a:tableStyleId>{BC89EF96-8CEA-46FF-86C4-4CE0E7609802}</a:tableStyleId>
              </a:tblPr>
              <a:tblGrid>
                <a:gridCol w="2118462">
                  <a:extLst>
                    <a:ext uri="{9D8B030D-6E8A-4147-A177-3AD203B41FA5}">
                      <a16:colId xmlns:a16="http://schemas.microsoft.com/office/drawing/2014/main" val="2274483799"/>
                    </a:ext>
                  </a:extLst>
                </a:gridCol>
                <a:gridCol w="2118462">
                  <a:extLst>
                    <a:ext uri="{9D8B030D-6E8A-4147-A177-3AD203B41FA5}">
                      <a16:colId xmlns:a16="http://schemas.microsoft.com/office/drawing/2014/main" val="4187148352"/>
                    </a:ext>
                  </a:extLst>
                </a:gridCol>
              </a:tblGrid>
              <a:tr h="299720">
                <a:tc>
                  <a:txBody>
                    <a:bodyPr/>
                    <a:lstStyle/>
                    <a:p>
                      <a:pPr algn="ctr"/>
                      <a:r>
                        <a:rPr lang="es-DO" b="0" noProof="0" dirty="0"/>
                        <a:t>Ejes</a:t>
                      </a:r>
                      <a:r>
                        <a:rPr lang="es-DO" b="0" baseline="0" noProof="0" dirty="0"/>
                        <a:t> temáticos e</a:t>
                      </a:r>
                      <a:r>
                        <a:rPr lang="es-DO" b="0" noProof="0" dirty="0"/>
                        <a:t>n el Currículo</a:t>
                      </a:r>
                      <a:endParaRPr lang="es-DO" b="0" noProof="0" dirty="0">
                        <a:latin typeface="Lato Black" panose="020B0604020202020204" charset="0"/>
                      </a:endParaRPr>
                    </a:p>
                  </a:txBody>
                  <a:tcPr>
                    <a:solidFill>
                      <a:schemeClr val="accent1">
                        <a:lumMod val="40000"/>
                        <a:lumOff val="60000"/>
                      </a:schemeClr>
                    </a:solidFill>
                  </a:tcPr>
                </a:tc>
                <a:tc>
                  <a:txBody>
                    <a:bodyPr/>
                    <a:lstStyle/>
                    <a:p>
                      <a:pPr algn="ctr"/>
                      <a:r>
                        <a:rPr lang="es-DO" b="0" noProof="0" dirty="0"/>
                        <a:t>Ejes temáticos en el Marco de Evaluación</a:t>
                      </a:r>
                      <a:endParaRPr lang="es-DO" b="0" noProof="0" dirty="0">
                        <a:latin typeface="Lato Black" panose="020B0604020202020204" charset="0"/>
                      </a:endParaRPr>
                    </a:p>
                  </a:txBody>
                  <a:tcPr>
                    <a:solidFill>
                      <a:schemeClr val="accent1">
                        <a:lumMod val="40000"/>
                        <a:lumOff val="60000"/>
                      </a:schemeClr>
                    </a:solidFill>
                  </a:tcPr>
                </a:tc>
                <a:extLst>
                  <a:ext uri="{0D108BD9-81ED-4DB2-BD59-A6C34878D82A}">
                    <a16:rowId xmlns:a16="http://schemas.microsoft.com/office/drawing/2014/main" val="2215364138"/>
                  </a:ext>
                </a:extLst>
              </a:tr>
              <a:tr h="299720">
                <a:tc>
                  <a:txBody>
                    <a:bodyPr/>
                    <a:lstStyle/>
                    <a:p>
                      <a:pPr algn="ctr"/>
                      <a:r>
                        <a:rPr lang="es-DO" b="0" noProof="0" dirty="0"/>
                        <a:t>Numeración</a:t>
                      </a:r>
                      <a:endParaRPr lang="es-DO" b="0" noProof="0" dirty="0">
                        <a:latin typeface="Lato Black" panose="020B0604020202020204" charset="0"/>
                      </a:endParaRPr>
                    </a:p>
                  </a:txBody>
                  <a:tcPr/>
                </a:tc>
                <a:tc>
                  <a:txBody>
                    <a:bodyPr/>
                    <a:lstStyle/>
                    <a:p>
                      <a:pPr algn="ctr"/>
                      <a:r>
                        <a:rPr lang="es-DO" b="0" noProof="0" dirty="0"/>
                        <a:t>Números y operaciones</a:t>
                      </a:r>
                      <a:endParaRPr lang="es-DO" b="0" noProof="0" dirty="0">
                        <a:latin typeface="Lato Black" panose="020B0604020202020204" charset="0"/>
                      </a:endParaRPr>
                    </a:p>
                  </a:txBody>
                  <a:tcPr/>
                </a:tc>
                <a:extLst>
                  <a:ext uri="{0D108BD9-81ED-4DB2-BD59-A6C34878D82A}">
                    <a16:rowId xmlns:a16="http://schemas.microsoft.com/office/drawing/2014/main" val="3906068550"/>
                  </a:ext>
                </a:extLst>
              </a:tr>
              <a:tr h="299720">
                <a:tc>
                  <a:txBody>
                    <a:bodyPr/>
                    <a:lstStyle/>
                    <a:p>
                      <a:pPr algn="ctr"/>
                      <a:r>
                        <a:rPr lang="es-DO" b="0" noProof="0" dirty="0"/>
                        <a:t>Geometría</a:t>
                      </a:r>
                      <a:endParaRPr lang="es-DO" b="0" noProof="0" dirty="0">
                        <a:latin typeface="Lato Black" panose="020B0604020202020204" charset="0"/>
                      </a:endParaRPr>
                    </a:p>
                  </a:txBody>
                  <a:tcPr/>
                </a:tc>
                <a:tc>
                  <a:txBody>
                    <a:bodyPr/>
                    <a:lstStyle/>
                    <a:p>
                      <a:pPr algn="ctr"/>
                      <a:r>
                        <a:rPr lang="es-DO" b="0" noProof="0" dirty="0"/>
                        <a:t>Geometría</a:t>
                      </a:r>
                      <a:endParaRPr lang="es-DO" b="0" noProof="0" dirty="0">
                        <a:latin typeface="Lato Black" panose="020B0604020202020204" charset="0"/>
                      </a:endParaRPr>
                    </a:p>
                  </a:txBody>
                  <a:tcPr/>
                </a:tc>
                <a:extLst>
                  <a:ext uri="{0D108BD9-81ED-4DB2-BD59-A6C34878D82A}">
                    <a16:rowId xmlns:a16="http://schemas.microsoft.com/office/drawing/2014/main" val="1407008370"/>
                  </a:ext>
                </a:extLst>
              </a:tr>
              <a:tr h="299720">
                <a:tc>
                  <a:txBody>
                    <a:bodyPr/>
                    <a:lstStyle/>
                    <a:p>
                      <a:pPr algn="ctr"/>
                      <a:r>
                        <a:rPr lang="es-DO" b="0" noProof="0" dirty="0"/>
                        <a:t>Medición</a:t>
                      </a:r>
                      <a:endParaRPr lang="es-DO" b="0" noProof="0" dirty="0">
                        <a:latin typeface="Lato Black" panose="020B0604020202020204" charset="0"/>
                      </a:endParaRPr>
                    </a:p>
                  </a:txBody>
                  <a:tcPr/>
                </a:tc>
                <a:tc>
                  <a:txBody>
                    <a:bodyPr/>
                    <a:lstStyle/>
                    <a:p>
                      <a:pPr algn="ctr"/>
                      <a:r>
                        <a:rPr lang="es-DO" b="0" noProof="0" dirty="0"/>
                        <a:t>Medición</a:t>
                      </a:r>
                      <a:endParaRPr lang="es-DO" b="0" noProof="0" dirty="0">
                        <a:latin typeface="Lato Black" panose="020B0604020202020204" charset="0"/>
                      </a:endParaRPr>
                    </a:p>
                  </a:txBody>
                  <a:tcPr/>
                </a:tc>
                <a:extLst>
                  <a:ext uri="{0D108BD9-81ED-4DB2-BD59-A6C34878D82A}">
                    <a16:rowId xmlns:a16="http://schemas.microsoft.com/office/drawing/2014/main" val="2958005810"/>
                  </a:ext>
                </a:extLst>
              </a:tr>
              <a:tr h="299720">
                <a:tc>
                  <a:txBody>
                    <a:bodyPr/>
                    <a:lstStyle/>
                    <a:p>
                      <a:pPr algn="ctr"/>
                      <a:r>
                        <a:rPr lang="es-DO" b="0" noProof="0" dirty="0"/>
                        <a:t>Estadística elemental</a:t>
                      </a:r>
                      <a:endParaRPr lang="es-DO" b="0" noProof="0" dirty="0">
                        <a:latin typeface="Lato Black" panose="020B0604020202020204" charset="0"/>
                      </a:endParaRPr>
                    </a:p>
                  </a:txBody>
                  <a:tcPr/>
                </a:tc>
                <a:tc>
                  <a:txBody>
                    <a:bodyPr/>
                    <a:lstStyle/>
                    <a:p>
                      <a:pPr algn="ctr"/>
                      <a:r>
                        <a:rPr lang="es-DO" b="0" noProof="0" dirty="0"/>
                        <a:t>Estadística</a:t>
                      </a:r>
                      <a:endParaRPr lang="es-DO" b="0" noProof="0" dirty="0">
                        <a:latin typeface="Lato Black" panose="020B0604020202020204" charset="0"/>
                      </a:endParaRPr>
                    </a:p>
                  </a:txBody>
                  <a:tcPr/>
                </a:tc>
                <a:extLst>
                  <a:ext uri="{0D108BD9-81ED-4DB2-BD59-A6C34878D82A}">
                    <a16:rowId xmlns:a16="http://schemas.microsoft.com/office/drawing/2014/main" val="4167048312"/>
                  </a:ext>
                </a:extLst>
              </a:tr>
            </a:tbl>
          </a:graphicData>
        </a:graphic>
      </p:graphicFrame>
      <p:pic>
        <p:nvPicPr>
          <p:cNvPr id="8" name="Picture 4" descr="Logo institucional del ministerio de educación de la República Dominica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2857" y="0"/>
            <a:ext cx="1001143" cy="53032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5607169" y="2706314"/>
            <a:ext cx="2873414" cy="2329512"/>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altLang="en-US" dirty="0">
                <a:solidFill>
                  <a:srgbClr val="002060"/>
                </a:solidFill>
                <a:latin typeface="Lato Black" panose="020B0604020202020204" charset="0"/>
                <a:ea typeface="Calibri" panose="020F0502020204030204" pitchFamily="34" charset="0"/>
                <a:cs typeface="Times New Roman" panose="02020603050405020304" pitchFamily="18" charset="0"/>
              </a:rPr>
              <a:t>Esta agrupación de contenidos se realizó tomando en consideración “Las Bases Curriculares 2016” y los requerimientos y orientaciones para la evaluación. </a:t>
            </a:r>
            <a:endParaRPr lang="es-DO" altLang="en-US" dirty="0">
              <a:solidFill>
                <a:srgbClr val="002060"/>
              </a:solidFill>
              <a:latin typeface="Lato Black" panose="020B0604020202020204" charset="0"/>
              <a:ea typeface="Calibri" panose="020F0502020204030204" pitchFamily="34" charset="0"/>
              <a:cs typeface="Times New Roman" panose="02020603050405020304" pitchFamily="18" charset="0"/>
            </a:endParaRPr>
          </a:p>
        </p:txBody>
      </p:sp>
      <p:sp>
        <p:nvSpPr>
          <p:cNvPr id="10" name="Rectángulo redondeado 9"/>
          <p:cNvSpPr/>
          <p:nvPr/>
        </p:nvSpPr>
        <p:spPr>
          <a:xfrm>
            <a:off x="2263460" y="1440800"/>
            <a:ext cx="3852698" cy="65202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anose="020B0604020202020204" pitchFamily="34" charset="0"/>
              <a:buChar char="•"/>
            </a:pPr>
            <a:r>
              <a:rPr lang="es-MX" altLang="es-DO" dirty="0">
                <a:solidFill>
                  <a:srgbClr val="002060"/>
                </a:solidFill>
              </a:rPr>
              <a:t>Los contenidos son el medio pero el fin es la </a:t>
            </a:r>
            <a:r>
              <a:rPr lang="es-MX" altLang="es-DO" b="1" dirty="0">
                <a:solidFill>
                  <a:srgbClr val="002060"/>
                </a:solidFill>
              </a:rPr>
              <a:t>COMPETENCIA.</a:t>
            </a:r>
          </a:p>
        </p:txBody>
      </p:sp>
    </p:spTree>
    <p:extLst>
      <p:ext uri="{BB962C8B-B14F-4D97-AF65-F5344CB8AC3E}">
        <p14:creationId xmlns:p14="http://schemas.microsoft.com/office/powerpoint/2010/main" val="37459133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2997</TotalTime>
  <Words>2132</Words>
  <Application>Microsoft Office PowerPoint</Application>
  <PresentationFormat>Presentación en pantalla (16:9)</PresentationFormat>
  <Paragraphs>248</Paragraphs>
  <Slides>36</Slides>
  <Notes>5</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36</vt:i4>
      </vt:variant>
    </vt:vector>
  </HeadingPairs>
  <TitlesOfParts>
    <vt:vector size="50" baseType="lpstr">
      <vt:lpstr>Lato Black</vt:lpstr>
      <vt:lpstr>Times New Roman</vt:lpstr>
      <vt:lpstr>Calibri Light</vt:lpstr>
      <vt:lpstr>Arial</vt:lpstr>
      <vt:lpstr>Berlin Sans FB Demi</vt:lpstr>
      <vt:lpstr>Goudy Old Style</vt:lpstr>
      <vt:lpstr>Calibri</vt:lpstr>
      <vt:lpstr>Lato</vt:lpstr>
      <vt:lpstr>Lato Light</vt:lpstr>
      <vt:lpstr>맑은 고딕</vt:lpstr>
      <vt:lpstr>Wingdings 2</vt:lpstr>
      <vt:lpstr>Wingdings</vt:lpstr>
      <vt:lpstr>Esphimere</vt:lpstr>
      <vt:lpstr>Tema de Office</vt:lpstr>
      <vt:lpstr> EVALUACIÓN DIAGNÓSTICA NACIONAL DE  TERCER GRADO DE PRIMARIA  MATEMÁTICA   ORIENTACIONES PARA LOS CENTROS EDUCATIVOS      </vt:lpstr>
      <vt:lpstr>CONTENIDO </vt:lpstr>
      <vt:lpstr>Propósito  </vt:lpstr>
      <vt:lpstr>INTRODUCCIÓN</vt:lpstr>
      <vt:lpstr>Estructura y Características de las pruebas de 3ro  Primaria </vt:lpstr>
      <vt:lpstr>Presentación de PowerPoint</vt:lpstr>
      <vt:lpstr>EVALUACIONES ALINEADAS AL DESARROLLO DE COMPETENCIAS </vt:lpstr>
      <vt:lpstr>Competencias específicas del área de matemática</vt:lpstr>
      <vt:lpstr>Los contenidos de 3ro de Primaria</vt:lpstr>
      <vt:lpstr>LOS EJES DE HABILIDADES</vt:lpstr>
      <vt:lpstr>LOS EJES DE HABILIDADES EN MATEMÁTICA PARA 3RO DE PRIMARIA</vt:lpstr>
      <vt:lpstr>INDICADORES DE LOGRO</vt:lpstr>
      <vt:lpstr>Tabla de especificaciones Matemática 3ro de Primaria </vt:lpstr>
      <vt:lpstr> Tabla de especificaciones Matemática 3ro de Primaria </vt:lpstr>
      <vt:lpstr>Tabla de especificaciones Matemática 3ro  de Primaria </vt:lpstr>
      <vt:lpstr> Tabla de especificaciones Matemática 3ro de Primaria  </vt:lpstr>
      <vt:lpstr> Tabla de especificaciones Matemática 3ro de Primaria </vt:lpstr>
      <vt:lpstr>     Tabla de especificaciones Matemática 3ro de Primaria </vt:lpstr>
      <vt:lpstr> Tabla de especificaciones Matemática 3ro de Primaria </vt:lpstr>
      <vt:lpstr> Tabla de especificaciones Matemática 3ro de Primaria </vt:lpstr>
      <vt:lpstr>Tabla de especificaciones Matemática 3ro de Primaria  </vt:lpstr>
      <vt:lpstr>Tabla de especificaciones Matemática 3ro de Primaria  </vt:lpstr>
      <vt:lpstr>PESOS DEL CONTENIDO Y LAS HABILIDADES EN LAS PRUEBAS </vt:lpstr>
      <vt:lpstr>Ejemplos de ítems (preguntas) de la prueba de Matemática</vt:lpstr>
      <vt:lpstr>LOS ÍTEMS CERRADOS</vt:lpstr>
      <vt:lpstr> EJEMPLO 1 DE ÍTEM CERRADO</vt:lpstr>
      <vt:lpstr> EJEMPLO 2 DE ÍTEM CERRADO</vt:lpstr>
      <vt:lpstr> EJEMPLO 3 DE ÍTEM CERRADO</vt:lpstr>
      <vt:lpstr>LOS ÍTEMS ABIERTOS</vt:lpstr>
      <vt:lpstr> EJEMPLO DE  ÍTEM ABIERTO</vt:lpstr>
      <vt:lpstr>Rúbrica de corrección ítem abierto</vt:lpstr>
      <vt:lpstr>REPORTE DE RESULTADOS EN NIVELES DE DESEMPEÑO</vt:lpstr>
      <vt:lpstr>Descripción de los Niveles de desempeño en  Matemática en 3ro de Primaria y resultados en la Evaluación Diagnóstica  Nacional 2017</vt:lpstr>
      <vt:lpstr>Para más información </vt:lpstr>
      <vt:lpstr>Presentación de PowerPoint</vt:lpstr>
      <vt:lpstr>Bibliografía y Web-grafía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de Educación Dirección de Evaluación de la calidad  ORIENTACIONES PARA LOS CENTROS EDUCATIVOS  Tercero de primaria</dc:title>
  <dc:creator>Artur</dc:creator>
  <cp:lastModifiedBy>Ancell Scheker Mendoza</cp:lastModifiedBy>
  <cp:revision>132</cp:revision>
  <dcterms:modified xsi:type="dcterms:W3CDTF">2022-04-18T21:23:12Z</dcterms:modified>
</cp:coreProperties>
</file>